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slideLayouts/slideLayout1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3">
  <p:sldMasterIdLst>
    <p:sldMasterId id="2147483660" r:id="rId1"/>
    <p:sldMasterId id="2147483661" r:id="rId2"/>
    <p:sldMasterId id="2147483662" r:id="rId3"/>
    <p:sldMasterId id="2147483663" r:id="rId4"/>
    <p:sldMasterId id="2147483664" r:id="rId5"/>
  </p:sldMasterIdLst>
  <p:notesMasterIdLst>
    <p:notesMasterId r:id="rId95"/>
  </p:notesMasterIdLst>
  <p:sldIdLst>
    <p:sldId id="256" r:id="rId6"/>
    <p:sldId id="257" r:id="rId7"/>
    <p:sldId id="258" r:id="rId8"/>
    <p:sldId id="259" r:id="rId9"/>
    <p:sldId id="260" r:id="rId10"/>
    <p:sldId id="261" r:id="rId11"/>
    <p:sldId id="343" r:id="rId12"/>
    <p:sldId id="263" r:id="rId13"/>
    <p:sldId id="264" r:id="rId14"/>
    <p:sldId id="265" r:id="rId15"/>
    <p:sldId id="266" r:id="rId16"/>
    <p:sldId id="267" r:id="rId17"/>
    <p:sldId id="268" r:id="rId18"/>
    <p:sldId id="269" r:id="rId19"/>
    <p:sldId id="270" r:id="rId20"/>
    <p:sldId id="344" r:id="rId21"/>
    <p:sldId id="271" r:id="rId22"/>
    <p:sldId id="272" r:id="rId23"/>
    <p:sldId id="273" r:id="rId24"/>
    <p:sldId id="274" r:id="rId25"/>
    <p:sldId id="275" r:id="rId26"/>
    <p:sldId id="276" r:id="rId27"/>
    <p:sldId id="277" r:id="rId28"/>
    <p:sldId id="278" r:id="rId29"/>
    <p:sldId id="342"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46" r:id="rId59"/>
    <p:sldId id="345"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47"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7" r:id="rId90"/>
    <p:sldId id="338" r:id="rId91"/>
    <p:sldId id="348" r:id="rId92"/>
    <p:sldId id="341" r:id="rId93"/>
    <p:sldId id="340" r:id="rId94"/>
  </p:sldIdLst>
  <p:sldSz cx="12192000" cy="6858000"/>
  <p:notesSz cx="6858000" cy="9144000"/>
  <p:embeddedFontLst>
    <p:embeddedFont>
      <p:font typeface="Arial Narrow" panose="020B0606020202030204" pitchFamily="34" charset="0"/>
      <p:regular r:id="rId96"/>
      <p:bold r:id="rId97"/>
      <p:italic r:id="rId98"/>
      <p:boldItalic r:id="rId99"/>
    </p:embeddedFont>
    <p:embeddedFont>
      <p:font typeface="Calibri" panose="020F0502020204030204" pitchFamily="34" charset="0"/>
      <p:regular r:id="rId100"/>
      <p:bold r:id="rId101"/>
      <p:italic r:id="rId102"/>
      <p:boldItalic r:id="rId103"/>
    </p:embeddedFont>
    <p:embeddedFont>
      <p:font typeface="Quattrocento Sans" panose="020B0604020202020204" charset="0"/>
      <p:regular r:id="rId104"/>
      <p:bold r:id="rId105"/>
      <p:italic r:id="rId106"/>
      <p:boldItalic r:id="rId107"/>
    </p:embeddedFont>
    <p:embeddedFont>
      <p:font typeface="Source Sans Pro" panose="020B0503030403020204" pitchFamily="34" charset="0"/>
      <p:regular r:id="rId108"/>
      <p:bold r:id="rId109"/>
      <p:italic r:id="rId110"/>
      <p:boldItalic r:id="rId11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40">
          <p15:clr>
            <a:srgbClr val="A4A3A4"/>
          </p15:clr>
        </p15:guide>
        <p15:guide id="2" orient="horz" pos="480">
          <p15:clr>
            <a:srgbClr val="A4A3A4"/>
          </p15:clr>
        </p15:guide>
        <p15:guide id="3" pos="74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epa Handu" initials="DH" lastIdx="2" clrIdx="0">
    <p:extLst>
      <p:ext uri="{19B8F6BF-5375-455C-9EA6-DF929625EA0E}">
        <p15:presenceInfo xmlns:p15="http://schemas.microsoft.com/office/powerpoint/2012/main" userId="S::dhandu@eatright.org::00e7144e-935e-44b4-8217-768b55a18d74" providerId="AD"/>
      </p:ext>
    </p:extLst>
  </p:cmAuthor>
  <p:cmAuthor id="2" name="Deborah Brommage" initials="DB" lastIdx="6" clrIdx="1">
    <p:extLst>
      <p:ext uri="{19B8F6BF-5375-455C-9EA6-DF929625EA0E}">
        <p15:presenceInfo xmlns:p15="http://schemas.microsoft.com/office/powerpoint/2012/main" userId="S::Deborah.Brommage@kidney.org::014be94b-92fd-4492-8437-ec27c1a5e9c4" providerId="AD"/>
      </p:ext>
    </p:extLst>
  </p:cmAuthor>
  <p:cmAuthor id="3" name="Allon Friedman" initials="AF" lastIdx="43" clrIdx="2">
    <p:extLst>
      <p:ext uri="{19B8F6BF-5375-455C-9EA6-DF929625EA0E}">
        <p15:presenceInfo xmlns:p15="http://schemas.microsoft.com/office/powerpoint/2012/main" userId="S::allfried@iu.edu::1582144f-d114-42eb-a1fa-d6347f2b6a13" providerId="AD"/>
      </p:ext>
    </p:extLst>
  </p:cmAuthor>
  <p:cmAuthor id="4" name="Ikizler, Talat A (University)" initials="ITA(" lastIdx="3" clrIdx="3">
    <p:extLst>
      <p:ext uri="{19B8F6BF-5375-455C-9EA6-DF929625EA0E}">
        <p15:presenceInfo xmlns:p15="http://schemas.microsoft.com/office/powerpoint/2012/main" userId="S::ikizleta@vanderbilt.edu::24d0bee3-fa10-4902-b374-c8e181adade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6FEBED-9185-4B91-802D-DBF7C8E5CAFD}">
  <a:tblStyle styleId="{C56FEBED-9185-4B91-802D-DBF7C8E5CAF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30" autoAdjust="0"/>
    <p:restoredTop sz="81905" autoAdjust="0"/>
  </p:normalViewPr>
  <p:slideViewPr>
    <p:cSldViewPr snapToGrid="0">
      <p:cViewPr varScale="1">
        <p:scale>
          <a:sx n="48" d="100"/>
          <a:sy n="48" d="100"/>
        </p:scale>
        <p:origin x="36" y="164"/>
      </p:cViewPr>
      <p:guideLst>
        <p:guide pos="240"/>
        <p:guide orient="horz" pos="480"/>
        <p:guide pos="7440"/>
      </p:guideLst>
    </p:cSldViewPr>
  </p:slideViewPr>
  <p:notesTextViewPr>
    <p:cViewPr>
      <p:scale>
        <a:sx n="1" d="1"/>
        <a:sy n="1" d="1"/>
      </p:scale>
      <p:origin x="0" y="0"/>
    </p:cViewPr>
  </p:notesTextViewPr>
  <p:sorterViewPr>
    <p:cViewPr>
      <p:scale>
        <a:sx n="100" d="100"/>
        <a:sy n="100" d="100"/>
      </p:scale>
      <p:origin x="0" y="-111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commentAuthors" Target="commentAuthors.xml"/><Relationship Id="rId16" Type="http://schemas.openxmlformats.org/officeDocument/2006/relationships/slide" Target="slides/slide11.xml"/><Relationship Id="rId107" Type="http://schemas.openxmlformats.org/officeDocument/2006/relationships/font" Target="fonts/font12.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7.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notesMaster" Target="notesMasters/notesMaster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presProps" Target="pres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8.fntdata"/><Relationship Id="rId108" Type="http://schemas.openxmlformats.org/officeDocument/2006/relationships/font" Target="fonts/font13.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font" Target="fonts/font11.fntdata"/><Relationship Id="rId114"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14.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15.fntdata"/><Relationship Id="rId115"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font" Target="fonts/font3.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unsplash.com"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 name="Google Shape;6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a72f9b1d4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a72f9b1d45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ga72f9b1d45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a72f9b1d45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a72f9b1d45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ga72f9b1d45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Methods of assessing body composition, including anthropometric measurements, are components of the nutrition assessment in CKD.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Anthropometric measurements are practical, inexpensive, and noninvasive techniques that describe body mass, size, shape, and levels of fatness and leanness; they are the most basic and indirect methods of assessing body composition. These include height, weight, skinfolds, circumferences, bioelectrical impedance analysis (BIA), creatinine kinetics, and nearinfrared.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Dual-energy x-ray absorptiometry (DXA) is a direct method that is considered the gold standard for assessing body composition in patients with CKD; however, this measure is labor intensive, invasive, and expensive and can be influenced by several CKD related factors such as hydration status.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Timing of body composition assessments is important in CKD because assumptions of hydration are required for accurate interpretation of the results, and fluid/electrolyte balance is likely to be altered significantly in patients with CKD. For these reasons, in adults undergoing dialysis, assessments are best obtained after treatment when body fluid compartments levels are balanced.</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Regardless of the method selected to assess body composition, none are perfect, and the errors surrounding them should not be ignored. Errors may have clinical relevance, especially if the individual is treated and observed over time.</a:t>
            </a:r>
            <a:endParaRPr sz="1200" b="0" i="0" u="none" strike="noStrike">
              <a:solidFill>
                <a:schemeClr val="dk1"/>
              </a:solidFill>
              <a:latin typeface="Calibri"/>
              <a:ea typeface="Calibri"/>
              <a:cs typeface="Calibri"/>
              <a:sym typeface="Calibri"/>
            </a:endParaRPr>
          </a:p>
        </p:txBody>
      </p:sp>
      <p:sp>
        <p:nvSpPr>
          <p:cNvPr id="153" name="Google Shape;15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dirty="0">
                <a:latin typeface="Arial"/>
                <a:ea typeface="Arial"/>
                <a:cs typeface="Arial"/>
                <a:sym typeface="Arial"/>
              </a:rPr>
              <a:t>Multifrequency BIA.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Twelve studies reported on the use of multifrequency BIA (MF-BIA) to assess fat mass (FM) and fat-free mass (FFM) in maintenance hemodialysis (MHD), peritoneal dialysis (PD), and CKD patients not receiving dialysis.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Four of these studies were validity/ reliability studies: 2 in MHD patients (</a:t>
            </a:r>
            <a:r>
              <a:rPr lang="en-US" sz="1800" dirty="0" err="1">
                <a:solidFill>
                  <a:schemeClr val="dk1"/>
                </a:solidFill>
              </a:rPr>
              <a:t>Donadio</a:t>
            </a:r>
            <a:r>
              <a:rPr lang="en-US" sz="1800" dirty="0">
                <a:solidFill>
                  <a:schemeClr val="dk1"/>
                </a:solidFill>
              </a:rPr>
              <a:t> 2008, Furstenberg 2011)</a:t>
            </a:r>
            <a:r>
              <a:rPr lang="en-US" sz="1800" b="0" i="0" u="none" strike="noStrike" dirty="0">
                <a:latin typeface="Arial"/>
                <a:ea typeface="Arial"/>
                <a:cs typeface="Arial"/>
                <a:sym typeface="Arial"/>
              </a:rPr>
              <a:t> 1 in PD patients (</a:t>
            </a:r>
            <a:r>
              <a:rPr lang="en-US" sz="1800" dirty="0" err="1">
                <a:solidFill>
                  <a:schemeClr val="dk1"/>
                </a:solidFill>
              </a:rPr>
              <a:t>Konings</a:t>
            </a:r>
            <a:r>
              <a:rPr lang="en-US" sz="1800" dirty="0">
                <a:solidFill>
                  <a:schemeClr val="dk1"/>
                </a:solidFill>
              </a:rPr>
              <a:t> 2003) </a:t>
            </a:r>
            <a:r>
              <a:rPr lang="en-US" sz="1800" b="0" i="0" u="none" strike="noStrike" dirty="0">
                <a:latin typeface="Arial"/>
                <a:ea typeface="Arial"/>
                <a:cs typeface="Arial"/>
                <a:sym typeface="Arial"/>
              </a:rPr>
              <a:t>and 1 in CKD patients not receiving dialysis (</a:t>
            </a:r>
            <a:r>
              <a:rPr lang="en-US" sz="1800" dirty="0" err="1">
                <a:solidFill>
                  <a:schemeClr val="dk1"/>
                </a:solidFill>
              </a:rPr>
              <a:t>Rigalleau</a:t>
            </a:r>
            <a:r>
              <a:rPr lang="en-US" sz="1800" dirty="0">
                <a:solidFill>
                  <a:schemeClr val="dk1"/>
                </a:solidFill>
              </a:rPr>
              <a:t> 2004</a:t>
            </a:r>
            <a:r>
              <a:rPr lang="en-US" sz="1800" b="0" i="0" u="none" strike="noStrike" dirty="0">
                <a:solidFill>
                  <a:schemeClr val="dk1"/>
                </a:solidFill>
                <a:latin typeface="Arial"/>
                <a:ea typeface="Arial"/>
                <a:cs typeface="Arial"/>
                <a:sym typeface="Arial"/>
              </a:rPr>
              <a:t>).</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Three were prediction studies: 2 in MHD patients and 1 in MHD and PD patients (</a:t>
            </a:r>
            <a:r>
              <a:rPr lang="en-US" sz="1800" dirty="0">
                <a:solidFill>
                  <a:schemeClr val="dk1"/>
                </a:solidFill>
              </a:rPr>
              <a:t>Abad 2011, Fiedler 2009, Rosenberger 2014).</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Eight were correlation studies; 5 in MHD patients (</a:t>
            </a:r>
            <a:r>
              <a:rPr lang="en-US" sz="1800" dirty="0" err="1">
                <a:solidFill>
                  <a:schemeClr val="dk1"/>
                </a:solidFill>
              </a:rPr>
              <a:t>Donadio</a:t>
            </a:r>
            <a:r>
              <a:rPr lang="en-US" sz="1800" dirty="0">
                <a:solidFill>
                  <a:schemeClr val="dk1"/>
                </a:solidFill>
              </a:rPr>
              <a:t> 2008, </a:t>
            </a:r>
            <a:r>
              <a:rPr lang="en-US" sz="1800" dirty="0" err="1">
                <a:solidFill>
                  <a:schemeClr val="dk1"/>
                </a:solidFill>
              </a:rPr>
              <a:t>Konings</a:t>
            </a:r>
            <a:r>
              <a:rPr lang="en-US" sz="1800" dirty="0">
                <a:solidFill>
                  <a:schemeClr val="dk1"/>
                </a:solidFill>
              </a:rPr>
              <a:t> 2003, Mancini 2003, Ohashi 2013, Rodrigues 2012),</a:t>
            </a:r>
            <a:r>
              <a:rPr lang="en-US" sz="1800" b="0" i="0" u="none" strike="noStrike" dirty="0">
                <a:latin typeface="Arial"/>
                <a:ea typeface="Arial"/>
                <a:cs typeface="Arial"/>
                <a:sym typeface="Arial"/>
              </a:rPr>
              <a:t> 1 in PD patients (</a:t>
            </a:r>
            <a:r>
              <a:rPr lang="en-US" sz="1800" dirty="0">
                <a:solidFill>
                  <a:schemeClr val="dk1"/>
                </a:solidFill>
              </a:rPr>
              <a:t>Cheng 2000, )</a:t>
            </a:r>
            <a:r>
              <a:rPr lang="en-US" sz="1800" b="0" i="0" u="none" strike="noStrike" dirty="0">
                <a:latin typeface="Arial"/>
                <a:ea typeface="Arial"/>
                <a:cs typeface="Arial"/>
                <a:sym typeface="Arial"/>
              </a:rPr>
              <a:t>, 1 in MHD and PD patients (</a:t>
            </a:r>
            <a:r>
              <a:rPr lang="en-US" sz="1800" dirty="0">
                <a:solidFill>
                  <a:schemeClr val="dk1"/>
                </a:solidFill>
              </a:rPr>
              <a:t>Nakao 2007),</a:t>
            </a:r>
            <a:r>
              <a:rPr lang="en-US" sz="1800" b="0" i="0" u="none" strike="noStrike" dirty="0">
                <a:latin typeface="Arial"/>
                <a:ea typeface="Arial"/>
                <a:cs typeface="Arial"/>
                <a:sym typeface="Arial"/>
              </a:rPr>
              <a:t> and 1 in CKD patients not receiving dialysis (</a:t>
            </a:r>
            <a:r>
              <a:rPr lang="en-US" sz="1800" dirty="0" err="1">
                <a:solidFill>
                  <a:schemeClr val="dk1"/>
                </a:solidFill>
              </a:rPr>
              <a:t>Rigalleau</a:t>
            </a:r>
            <a:r>
              <a:rPr lang="en-US" sz="1800" dirty="0">
                <a:solidFill>
                  <a:schemeClr val="dk1"/>
                </a:solidFill>
              </a:rPr>
              <a:t> 2004).</a:t>
            </a:r>
            <a:endParaRPr sz="1800" b="0" i="0" u="none" strike="noStrike" dirty="0">
              <a:latin typeface="Arial"/>
              <a:ea typeface="Arial"/>
              <a:cs typeface="Arial"/>
              <a:sym typeface="Arial"/>
            </a:endParaRPr>
          </a:p>
          <a:p>
            <a:pPr marL="0" lvl="0" indent="0" algn="l" rtl="0">
              <a:spcBef>
                <a:spcPts val="0"/>
              </a:spcBef>
              <a:spcAft>
                <a:spcPts val="0"/>
              </a:spcAft>
              <a:buNone/>
            </a:pPr>
            <a:endParaRPr sz="1800" b="1"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MHD patients</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FM and FFM measured using MF-BIA had good agreement with DXA in 2 studies (</a:t>
            </a:r>
            <a:r>
              <a:rPr lang="en-US" sz="1800" dirty="0" err="1">
                <a:solidFill>
                  <a:schemeClr val="dk1"/>
                </a:solidFill>
              </a:rPr>
              <a:t>Donadio</a:t>
            </a:r>
            <a:r>
              <a:rPr lang="en-US" sz="1800" dirty="0">
                <a:solidFill>
                  <a:schemeClr val="dk1"/>
                </a:solidFill>
              </a:rPr>
              <a:t> 2008, Furstenberg 2011),</a:t>
            </a:r>
            <a:r>
              <a:rPr lang="en-US" sz="1800" b="0" i="0" u="none" strike="noStrike" dirty="0">
                <a:latin typeface="Arial"/>
                <a:ea typeface="Arial"/>
                <a:cs typeface="Arial"/>
                <a:sym typeface="Arial"/>
              </a:rPr>
              <a:t> had high correlations with several markers of nutritional status in 4 studies (</a:t>
            </a:r>
            <a:r>
              <a:rPr lang="en-US" sz="1800" dirty="0" err="1">
                <a:solidFill>
                  <a:schemeClr val="dk1"/>
                </a:solidFill>
              </a:rPr>
              <a:t>Donadio</a:t>
            </a:r>
            <a:r>
              <a:rPr lang="en-US" sz="1800" dirty="0">
                <a:solidFill>
                  <a:schemeClr val="dk1"/>
                </a:solidFill>
              </a:rPr>
              <a:t> 2008, Ohashi 2013, Rodrigues 2012, Nakao 2007)</a:t>
            </a:r>
            <a:r>
              <a:rPr lang="en-US" sz="1800" b="0" i="0" u="none" strike="noStrike" dirty="0">
                <a:latin typeface="Arial"/>
                <a:ea typeface="Arial"/>
                <a:cs typeface="Arial"/>
                <a:sym typeface="Arial"/>
              </a:rPr>
              <a:t> and predicted hard outcomes in 3 studies (</a:t>
            </a:r>
            <a:r>
              <a:rPr lang="en-US" sz="1800" dirty="0">
                <a:solidFill>
                  <a:schemeClr val="dk1"/>
                </a:solidFill>
              </a:rPr>
              <a:t>Abad 2011, Fiedler 2009, Rosenberger 2014, ).</a:t>
            </a:r>
            <a:r>
              <a:rPr lang="en-US" sz="1800" b="0" i="0" u="none" strike="noStrike" dirty="0">
                <a:latin typeface="Arial"/>
                <a:ea typeface="Arial"/>
                <a:cs typeface="Arial"/>
                <a:sym typeface="Arial"/>
              </a:rPr>
              <a:t> Furstenberg and Davenport concluded that MF-BIA was a more robust tool than DXA for measuring body composition in MHD patients (</a:t>
            </a:r>
            <a:r>
              <a:rPr lang="en-US" sz="1800" dirty="0">
                <a:solidFill>
                  <a:schemeClr val="dk1"/>
                </a:solidFill>
              </a:rPr>
              <a:t>Furstenberg 2011).</a:t>
            </a:r>
            <a:r>
              <a:rPr lang="en-US" sz="1800" b="0" i="0" u="none" strike="noStrike" dirty="0">
                <a:latin typeface="Arial"/>
                <a:ea typeface="Arial"/>
                <a:cs typeface="Arial"/>
                <a:sym typeface="Arial"/>
              </a:rPr>
              <a:t> </a:t>
            </a:r>
            <a:r>
              <a:rPr lang="en-US" sz="1800" b="0" i="0" u="none" strike="noStrike" dirty="0" err="1">
                <a:latin typeface="Arial"/>
                <a:ea typeface="Arial"/>
                <a:cs typeface="Arial"/>
                <a:sym typeface="Arial"/>
              </a:rPr>
              <a:t>Donadio</a:t>
            </a:r>
            <a:r>
              <a:rPr lang="en-US" sz="1800" b="0" i="0" u="none" strike="noStrike" dirty="0">
                <a:latin typeface="Arial"/>
                <a:ea typeface="Arial"/>
                <a:cs typeface="Arial"/>
                <a:sym typeface="Arial"/>
              </a:rPr>
              <a:t> et al found that MF-BIA yielded a smaller prediction error in MHD patients (</a:t>
            </a:r>
            <a:r>
              <a:rPr lang="en-US" sz="1800" dirty="0" err="1">
                <a:solidFill>
                  <a:schemeClr val="dk1"/>
                </a:solidFill>
              </a:rPr>
              <a:t>Donadio</a:t>
            </a:r>
            <a:r>
              <a:rPr lang="en-US" sz="1800" dirty="0">
                <a:solidFill>
                  <a:schemeClr val="dk1"/>
                </a:solidFill>
              </a:rPr>
              <a:t> 2008).</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Body composition determined using MF-BIA was found to be predictive of hospitalization (</a:t>
            </a:r>
            <a:r>
              <a:rPr lang="en-US" sz="1800" dirty="0">
                <a:solidFill>
                  <a:schemeClr val="dk1"/>
                </a:solidFill>
              </a:rPr>
              <a:t>Fiedler 2009)</a:t>
            </a:r>
            <a:r>
              <a:rPr lang="en-US" sz="1800" b="0" i="0" u="none" strike="noStrike" dirty="0">
                <a:latin typeface="Arial"/>
                <a:ea typeface="Arial"/>
                <a:cs typeface="Arial"/>
                <a:sym typeface="Arial"/>
              </a:rPr>
              <a:t> and survival (</a:t>
            </a:r>
            <a:r>
              <a:rPr lang="en-US" sz="1800" dirty="0">
                <a:solidFill>
                  <a:schemeClr val="dk1"/>
                </a:solidFill>
              </a:rPr>
              <a:t>Abad 2011, Fiedler 2009, Rosenberger 2014).</a:t>
            </a:r>
            <a:r>
              <a:rPr lang="en-US" sz="1800" b="0" i="0" u="none" strike="noStrike" dirty="0">
                <a:latin typeface="Arial"/>
                <a:ea typeface="Arial"/>
                <a:cs typeface="Arial"/>
                <a:sym typeface="Arial"/>
              </a:rPr>
              <a:t> In Rodrigues et al, BIA underestimated FM and overestimated FFM when compared with air displacement plethysmography in MHD patients (</a:t>
            </a:r>
            <a:r>
              <a:rPr lang="en-US" sz="1800" dirty="0">
                <a:solidFill>
                  <a:schemeClr val="dk1"/>
                </a:solidFill>
              </a:rPr>
              <a:t>Rodrigues 2012).</a:t>
            </a:r>
            <a:r>
              <a:rPr lang="en-US" sz="1800" b="0" i="0" u="none" strike="noStrike" dirty="0">
                <a:latin typeface="Arial"/>
                <a:ea typeface="Arial"/>
                <a:cs typeface="Arial"/>
                <a:sym typeface="Arial"/>
              </a:rPr>
              <a:t> PEW determined using MF-BIA was positively related to body mass index (BMI) and negatively associated with serum albumin level (</a:t>
            </a:r>
            <a:r>
              <a:rPr lang="en-US" sz="1800" dirty="0">
                <a:solidFill>
                  <a:schemeClr val="dk1"/>
                </a:solidFill>
              </a:rPr>
              <a:t>Ohashi 2013).</a:t>
            </a:r>
            <a:r>
              <a:rPr lang="en-US" sz="1800" b="0" i="0" u="none" strike="noStrike" dirty="0">
                <a:latin typeface="Arial"/>
                <a:ea typeface="Arial"/>
                <a:cs typeface="Arial"/>
                <a:sym typeface="Arial"/>
              </a:rPr>
              <a:t> In Mancini et al, bioimpedance vector analysis was predicted by normalized protein catabolic rate (</a:t>
            </a:r>
            <a:r>
              <a:rPr lang="en-US" sz="1800" b="0" i="0" u="none" strike="noStrike" dirty="0" err="1">
                <a:latin typeface="Arial"/>
                <a:ea typeface="Arial"/>
                <a:cs typeface="Arial"/>
                <a:sym typeface="Arial"/>
              </a:rPr>
              <a:t>nPCR</a:t>
            </a:r>
            <a:r>
              <a:rPr lang="en-US" sz="1800" b="0" i="0" u="none" strike="noStrike" dirty="0">
                <a:latin typeface="Arial"/>
                <a:ea typeface="Arial"/>
                <a:cs typeface="Arial"/>
                <a:sym typeface="Arial"/>
              </a:rPr>
              <a:t>) and albumin level in MHD patients with normal nutritional status, but the predictive effects were not accurate in undernourished patients (</a:t>
            </a:r>
            <a:r>
              <a:rPr lang="en-US" sz="1800" dirty="0">
                <a:solidFill>
                  <a:schemeClr val="dk1"/>
                </a:solidFill>
              </a:rPr>
              <a:t>Mancini 2003).</a:t>
            </a:r>
            <a:r>
              <a:rPr lang="en-US" sz="1800" b="0" i="0" u="none" strike="noStrike" dirty="0">
                <a:latin typeface="Arial"/>
                <a:ea typeface="Arial"/>
                <a:cs typeface="Arial"/>
                <a:sym typeface="Arial"/>
              </a:rPr>
              <a:t> In MHD patients, a body protein index (BPI) score calculated from MF-BIA protein mass and height significantly correlated with blood protein levels in men receiving MHD, but there was no relationship in women receiving MHD (</a:t>
            </a:r>
            <a:r>
              <a:rPr lang="en-US" sz="1200" dirty="0">
                <a:solidFill>
                  <a:schemeClr val="dk1"/>
                </a:solidFill>
              </a:rPr>
              <a:t>Nakao 2007).</a:t>
            </a:r>
            <a:endParaRPr dirty="0"/>
          </a:p>
        </p:txBody>
      </p:sp>
      <p:sp>
        <p:nvSpPr>
          <p:cNvPr id="160" name="Google Shape;16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dirty="0">
                <a:latin typeface="Arial"/>
                <a:ea typeface="Arial"/>
                <a:cs typeface="Arial"/>
                <a:sym typeface="Arial"/>
              </a:rPr>
              <a:t>PD patients</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FM and FFM measured using MF-BIA showed wide limits of agreement with DXA in 1 study, which was affected by hydration status (</a:t>
            </a:r>
            <a:r>
              <a:rPr lang="en-US" sz="1800" dirty="0" err="1">
                <a:solidFill>
                  <a:schemeClr val="dk1"/>
                </a:solidFill>
              </a:rPr>
              <a:t>Konings</a:t>
            </a:r>
            <a:r>
              <a:rPr lang="en-US" sz="1800" dirty="0">
                <a:solidFill>
                  <a:schemeClr val="dk1"/>
                </a:solidFill>
              </a:rPr>
              <a:t> 2003)</a:t>
            </a:r>
            <a:r>
              <a:rPr lang="en-US" sz="1800" b="0" i="0" u="none" strike="noStrike" dirty="0">
                <a:latin typeface="Arial"/>
                <a:ea typeface="Arial"/>
                <a:cs typeface="Arial"/>
                <a:sym typeface="Arial"/>
              </a:rPr>
              <a:t> and was an independent risk factor for survival in another study (</a:t>
            </a:r>
            <a:r>
              <a:rPr lang="en-US" sz="1800" dirty="0">
                <a:solidFill>
                  <a:schemeClr val="dk1"/>
                </a:solidFill>
              </a:rPr>
              <a:t>Abad 2011).</a:t>
            </a:r>
            <a:r>
              <a:rPr lang="en-US" sz="1800" b="0" i="0" u="none" strike="noStrike" dirty="0">
                <a:latin typeface="Arial"/>
                <a:ea typeface="Arial"/>
                <a:cs typeface="Arial"/>
                <a:sym typeface="Arial"/>
              </a:rPr>
              <a:t> In continuous ambulatory PD (CAPD) patients, lean body mass (LBM) measured using MF-BIA and the creatinine kinetic method were highly correlated but there was no difference in LBM using BIA in patients with or without peritoneal dialysate (</a:t>
            </a:r>
            <a:r>
              <a:rPr lang="en-US" sz="1800" dirty="0">
                <a:solidFill>
                  <a:schemeClr val="dk1"/>
                </a:solidFill>
              </a:rPr>
              <a:t>Rosenberger 2014).</a:t>
            </a:r>
            <a:r>
              <a:rPr lang="en-US" sz="1800" b="0" i="0" u="none" strike="noStrike" dirty="0">
                <a:latin typeface="Arial"/>
                <a:ea typeface="Arial"/>
                <a:cs typeface="Arial"/>
                <a:sym typeface="Arial"/>
              </a:rPr>
              <a:t> A BPI score calculated from MF-BIA protein mass and height significantly correlated with blood protein levels in men receiving MHD, but there was no relationship in women receiving MHD or CAPD patients. The findings varied according to sex and dialysis treatment (</a:t>
            </a:r>
            <a:r>
              <a:rPr lang="en-US" sz="1800" dirty="0">
                <a:solidFill>
                  <a:schemeClr val="dk1"/>
                </a:solidFill>
              </a:rPr>
              <a:t>Nakao 2007).</a:t>
            </a:r>
            <a:endParaRPr sz="1800" b="0" i="0" u="none" strike="noStrike" dirty="0">
              <a:latin typeface="Arial"/>
              <a:ea typeface="Arial"/>
              <a:cs typeface="Arial"/>
              <a:sym typeface="Arial"/>
            </a:endParaRPr>
          </a:p>
          <a:p>
            <a:pPr marL="0" lvl="0" indent="0" algn="l" rtl="0">
              <a:spcBef>
                <a:spcPts val="0"/>
              </a:spcBef>
              <a:spcAft>
                <a:spcPts val="0"/>
              </a:spcAft>
              <a:buNone/>
            </a:pPr>
            <a:endParaRPr sz="1800" b="1" i="0" u="none" strike="noStrike" dirty="0">
              <a:latin typeface="Arial"/>
              <a:ea typeface="Arial"/>
              <a:cs typeface="Arial"/>
              <a:sym typeface="Arial"/>
            </a:endParaRPr>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dirty="0">
                <a:latin typeface="Arial"/>
                <a:ea typeface="Arial"/>
                <a:cs typeface="Arial"/>
                <a:sym typeface="Arial"/>
              </a:rPr>
              <a:t>CKD patients not receiving dialysis</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diabetic patients, percent LBM measured using DXA was greater than that predicted by BIA (P &lt; 0.05). Bland-Altman analysis demonstrated biases by BIA, but the mean of the results obtained by combined anthropometry and BIA demonstrated no bias from DXA measurements (</a:t>
            </a:r>
            <a:r>
              <a:rPr lang="en-US" sz="1200" dirty="0" err="1">
                <a:solidFill>
                  <a:schemeClr val="dk1"/>
                </a:solidFill>
              </a:rPr>
              <a:t>Rigalleau</a:t>
            </a:r>
            <a:r>
              <a:rPr lang="en-US" sz="1200" dirty="0">
                <a:solidFill>
                  <a:schemeClr val="dk1"/>
                </a:solidFill>
              </a:rPr>
              <a:t> 2004).</a:t>
            </a:r>
            <a:endParaRPr dirty="0"/>
          </a:p>
        </p:txBody>
      </p:sp>
      <p:sp>
        <p:nvSpPr>
          <p:cNvPr id="167" name="Google Shape;16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072581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a:solidFill>
                  <a:schemeClr val="dk1"/>
                </a:solidFill>
                <a:latin typeface="Arial"/>
                <a:ea typeface="Arial"/>
                <a:cs typeface="Arial"/>
                <a:sym typeface="Arial"/>
              </a:rPr>
              <a:t>The guidelines for MF-BIA and DXA require specialized equipment.</a:t>
            </a:r>
            <a:endParaRPr/>
          </a:p>
          <a:p>
            <a:pPr marL="285750" lvl="0" indent="-285750" algn="l" rtl="0">
              <a:spcBef>
                <a:spcPts val="0"/>
              </a:spcBef>
              <a:spcAft>
                <a:spcPts val="0"/>
              </a:spcAft>
              <a:buClr>
                <a:schemeClr val="dk1"/>
              </a:buClr>
              <a:buSzPts val="1800"/>
              <a:buFont typeface="Arial"/>
              <a:buChar char="•"/>
            </a:pPr>
            <a:r>
              <a:rPr lang="en-US" sz="1800" b="0" i="0" u="none" strike="noStrike">
                <a:solidFill>
                  <a:schemeClr val="dk1"/>
                </a:solidFill>
                <a:latin typeface="Arial"/>
                <a:ea typeface="Arial"/>
                <a:cs typeface="Arial"/>
                <a:sym typeface="Arial"/>
              </a:rPr>
              <a:t>Bioelectrical impedance or DXA is not routinely available at all facilities and could cause undo financial burden on the client and the facility.</a:t>
            </a:r>
            <a:endParaRPr>
              <a:solidFill>
                <a:schemeClr val="dk1"/>
              </a:solidFill>
            </a:endParaRPr>
          </a:p>
        </p:txBody>
      </p:sp>
      <p:sp>
        <p:nvSpPr>
          <p:cNvPr id="174" name="Google Shape;17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The guidelines for MF-BIA and DXA require specialized equipment.</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Bioelectrical impedance or DXA is not routinely available at all facilities and could cause undo financial burden on the client and the facility.</a:t>
            </a: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7" name="Google Shape;1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Chapter Chair: Laura Byham-Gray, PhD, RD, CDN</a:t>
            </a:r>
            <a:endParaRPr/>
          </a:p>
          <a:p>
            <a:pPr marL="0" lvl="0" indent="0" algn="l" rtl="0">
              <a:spcBef>
                <a:spcPts val="0"/>
              </a:spcBef>
              <a:spcAft>
                <a:spcPts val="0"/>
              </a:spcAft>
              <a:buClr>
                <a:schemeClr val="dk1"/>
              </a:buClr>
              <a:buSzPts val="1200"/>
              <a:buFont typeface="Arial"/>
              <a:buNone/>
            </a:pPr>
            <a:r>
              <a:rPr lang="en-US"/>
              <a:t>Chapter Committee:</a:t>
            </a:r>
            <a:endParaRPr/>
          </a:p>
          <a:p>
            <a:pPr marL="0" lvl="0" indent="0" algn="l" rtl="0">
              <a:spcBef>
                <a:spcPts val="0"/>
              </a:spcBef>
              <a:spcAft>
                <a:spcPts val="0"/>
              </a:spcAft>
              <a:buClr>
                <a:schemeClr val="dk1"/>
              </a:buClr>
              <a:buSzPts val="1200"/>
              <a:buFont typeface="Arial"/>
              <a:buNone/>
            </a:pPr>
            <a:r>
              <a:rPr lang="en-US"/>
              <a:t>Denis Fouque, MD, PhD </a:t>
            </a:r>
            <a:endParaRPr/>
          </a:p>
          <a:p>
            <a:pPr marL="0" lvl="0" indent="0" algn="l" rtl="0">
              <a:spcBef>
                <a:spcPts val="0"/>
              </a:spcBef>
              <a:spcAft>
                <a:spcPts val="0"/>
              </a:spcAft>
              <a:buClr>
                <a:schemeClr val="dk1"/>
              </a:buClr>
              <a:buSzPts val="1200"/>
              <a:buFont typeface="Arial"/>
              <a:buNone/>
            </a:pPr>
            <a:r>
              <a:rPr lang="en-US"/>
              <a:t>Winnie Chan, PhD, RD </a:t>
            </a:r>
            <a:endParaRPr/>
          </a:p>
          <a:p>
            <a:pPr marL="0" lvl="0" indent="0" algn="l" rtl="0">
              <a:spcBef>
                <a:spcPts val="0"/>
              </a:spcBef>
              <a:spcAft>
                <a:spcPts val="0"/>
              </a:spcAft>
              <a:buClr>
                <a:schemeClr val="dk1"/>
              </a:buClr>
              <a:buSzPts val="1200"/>
              <a:buFont typeface="Arial"/>
              <a:buNone/>
            </a:pPr>
            <a:r>
              <a:rPr lang="en-US"/>
              <a:t>Jerrilynn Burrowes, PhD, RD, CDN </a:t>
            </a:r>
            <a:endParaRPr/>
          </a:p>
          <a:p>
            <a:pPr marL="0" lvl="0" indent="0" algn="l" rtl="0">
              <a:spcBef>
                <a:spcPts val="0"/>
              </a:spcBef>
              <a:spcAft>
                <a:spcPts val="0"/>
              </a:spcAft>
              <a:buClr>
                <a:schemeClr val="dk1"/>
              </a:buClr>
              <a:buSzPts val="1200"/>
              <a:buFont typeface="Arial"/>
              <a:buNone/>
            </a:pPr>
            <a:r>
              <a:rPr lang="en-US"/>
              <a:t>Daniel Teta, MD, PhD </a:t>
            </a:r>
            <a:endParaRPr/>
          </a:p>
          <a:p>
            <a:pPr marL="0" lvl="0" indent="0" algn="l" rtl="0">
              <a:spcBef>
                <a:spcPts val="0"/>
              </a:spcBef>
              <a:spcAft>
                <a:spcPts val="0"/>
              </a:spcAft>
              <a:buClr>
                <a:schemeClr val="dk1"/>
              </a:buClr>
              <a:buSzPts val="1200"/>
              <a:buFont typeface="Arial"/>
              <a:buNone/>
            </a:pPr>
            <a:endParaRPr/>
          </a:p>
        </p:txBody>
      </p:sp>
      <p:sp>
        <p:nvSpPr>
          <p:cNvPr id="75" name="Google Shape;7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53fbfd60d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53fbfd60d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81000" algn="l" rtl="0">
              <a:spcBef>
                <a:spcPts val="1000"/>
              </a:spcBef>
              <a:spcAft>
                <a:spcPts val="0"/>
              </a:spcAft>
              <a:buSzPts val="2400"/>
              <a:buChar char="●"/>
            </a:pPr>
            <a:r>
              <a:rPr lang="en-US" dirty="0">
                <a:solidFill>
                  <a:schemeClr val="tx1"/>
                </a:solidFill>
              </a:rPr>
              <a:t>Make sure to have an accurate height (for weight calculations) </a:t>
            </a:r>
          </a:p>
          <a:p>
            <a:pPr marL="457200" lvl="0" indent="-381000" algn="l" rtl="0">
              <a:spcBef>
                <a:spcPts val="0"/>
              </a:spcBef>
              <a:spcAft>
                <a:spcPts val="0"/>
              </a:spcAft>
              <a:buSzPts val="2400"/>
              <a:buChar char="●"/>
            </a:pPr>
            <a:r>
              <a:rPr lang="en-US" dirty="0">
                <a:solidFill>
                  <a:schemeClr val="tx1"/>
                </a:solidFill>
              </a:rPr>
              <a:t>View the patient from different angles; watching a patient ambulate through the lobby compared to viewing that patient sitting in a chair or lying in a bed can be eye opening </a:t>
            </a:r>
          </a:p>
          <a:p>
            <a:pPr marL="457200" lvl="0" indent="-381000" algn="l" rtl="0">
              <a:spcBef>
                <a:spcPts val="0"/>
              </a:spcBef>
              <a:spcAft>
                <a:spcPts val="0"/>
              </a:spcAft>
              <a:buSzPts val="2400"/>
              <a:buChar char="●"/>
            </a:pPr>
            <a:r>
              <a:rPr lang="en-US" dirty="0">
                <a:solidFill>
                  <a:schemeClr val="tx1"/>
                </a:solidFill>
              </a:rPr>
              <a:t>View parts of the body that are easily visible and non- intrusive (as the situation may dictate) i.e., ankles, lower legs, wrists, hands, neck and head </a:t>
            </a:r>
          </a:p>
          <a:p>
            <a:pPr marL="457200" lvl="0" indent="-374650" algn="l" rtl="0">
              <a:spcBef>
                <a:spcPts val="0"/>
              </a:spcBef>
              <a:spcAft>
                <a:spcPts val="0"/>
              </a:spcAft>
              <a:buSzPts val="2300"/>
              <a:buChar char="●"/>
            </a:pPr>
            <a:r>
              <a:rPr lang="en-US" sz="1200" dirty="0">
                <a:solidFill>
                  <a:schemeClr val="tx1"/>
                </a:solidFill>
              </a:rPr>
              <a:t>DXA scans are used more for mineral and bone composition studies than for assessment of FM vs FFM      </a:t>
            </a:r>
          </a:p>
          <a:p>
            <a:pPr marL="0" lvl="0" indent="0" algn="l" rtl="0">
              <a:spcBef>
                <a:spcPts val="0"/>
              </a:spcBef>
              <a:spcAft>
                <a:spcPts val="0"/>
              </a:spcAft>
              <a:buNone/>
            </a:pPr>
            <a:endParaRPr dirty="0"/>
          </a:p>
        </p:txBody>
      </p:sp>
      <p:sp>
        <p:nvSpPr>
          <p:cNvPr id="194" name="Google Shape;194;g53fbfd60d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Body weight is a complicated measurement in CKD and requires careful clinical interpretation. </a:t>
            </a:r>
          </a:p>
          <a:p>
            <a:pPr marL="171450" lvl="0" indent="-171450" algn="l" rtl="0">
              <a:spcBef>
                <a:spcPts val="0"/>
              </a:spcBef>
              <a:spcAft>
                <a:spcPts val="0"/>
              </a:spcAft>
              <a:buFont typeface="Arial" panose="020B0604020202020204" pitchFamily="34" charset="0"/>
              <a:buChar char="•"/>
            </a:pPr>
            <a:r>
              <a:rPr lang="en-US" dirty="0"/>
              <a:t>Regardless of stage of CKD, body weight should be measured serially, and any sudden changes in body weight (</a:t>
            </a:r>
            <a:r>
              <a:rPr lang="en-US" dirty="0" err="1"/>
              <a:t>eg</a:t>
            </a:r>
            <a:r>
              <a:rPr lang="en-US" dirty="0"/>
              <a:t>, unintentional weight loss or weight gain) can indicate serious changes in health status. </a:t>
            </a:r>
          </a:p>
        </p:txBody>
      </p:sp>
      <p:sp>
        <p:nvSpPr>
          <p:cNvPr id="200" name="Google Shape;20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gn="l">
              <a:buFont typeface="Arial" panose="020B0604020202020204" pitchFamily="34" charset="0"/>
              <a:buChar char="•"/>
            </a:pPr>
            <a:r>
              <a:rPr lang="en-US" sz="1800" b="0" i="0" u="none" strike="noStrike" baseline="0" dirty="0">
                <a:latin typeface="AdvJoannaMT"/>
              </a:rPr>
              <a:t>A patient’s weight history and comparison to his or her usual body weight over time assists in determining risk for PEW, as well as establishing optimal health goals. </a:t>
            </a:r>
          </a:p>
        </p:txBody>
      </p:sp>
      <p:sp>
        <p:nvSpPr>
          <p:cNvPr id="206" name="Google Shape;20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514350" indent="-285750" algn="l">
              <a:buFont typeface="Arial" panose="020B0604020202020204" pitchFamily="34" charset="0"/>
              <a:buChar char="•"/>
            </a:pPr>
            <a:r>
              <a:rPr lang="en-US" sz="1800" b="0" i="0" u="none" strike="noStrike" baseline="0" dirty="0">
                <a:latin typeface="AdvJoannaMT"/>
              </a:rPr>
              <a:t>Ideal body weight (IBW) is the body weight associated with the lowest mortality for a given height, age, sex, and frame size and is based on the Metropolitan Life Insurance Height and Weight Tables. (Caution: not generalizable to the CKD population and data-gathering methods were not standardized.) </a:t>
            </a:r>
          </a:p>
          <a:p>
            <a:pPr marL="514350" indent="-285750" algn="l">
              <a:buFont typeface="Arial" panose="020B0604020202020204" pitchFamily="34" charset="0"/>
              <a:buChar char="•"/>
            </a:pPr>
            <a:r>
              <a:rPr lang="en-US" sz="1800" b="0" i="0" u="none" strike="noStrike" baseline="0" dirty="0">
                <a:latin typeface="AdvJoannaMT"/>
              </a:rPr>
              <a:t>The </a:t>
            </a:r>
            <a:r>
              <a:rPr lang="en-US" sz="1800" b="0" i="0" u="none" strike="noStrike" baseline="0" dirty="0" err="1">
                <a:latin typeface="AdvJoannaMT"/>
              </a:rPr>
              <a:t>Hamwi</a:t>
            </a:r>
            <a:r>
              <a:rPr lang="en-US" sz="1800" b="0" i="0" u="none" strike="noStrike" baseline="0" dirty="0">
                <a:latin typeface="AdvJoannaMT"/>
              </a:rPr>
              <a:t> method can be used to estimate IBW. (Caution: a quick and easy method for determining optimal body weight but has no scientific data to support its use.) </a:t>
            </a:r>
            <a:r>
              <a:rPr lang="en-US" sz="1800" b="0" i="0" u="none" strike="noStrike" baseline="0" dirty="0">
                <a:latin typeface="AdvP4C4E74"/>
              </a:rPr>
              <a:t> </a:t>
            </a:r>
          </a:p>
          <a:p>
            <a:pPr marL="514350" indent="-285750" algn="l">
              <a:buFont typeface="Arial" panose="020B0604020202020204" pitchFamily="34" charset="0"/>
              <a:buChar char="•"/>
            </a:pPr>
            <a:r>
              <a:rPr lang="en-US" sz="1800" b="0" i="0" u="none" strike="noStrike" baseline="0" dirty="0">
                <a:latin typeface="AdvJoannaMT"/>
              </a:rPr>
              <a:t>Standard body weight as used in the original KDOQI nutrition guideline is the median body weight of average Americans from 1976 to 1980 for height, age, sex, and frame size as determined by the Second National Health and Nutrition Examination Survey (NHANES II). (Caution: Although data are validated and use a large database of ethnically diverse groups, data are provided only on what individuals weigh, not what they should weigh to reduce morbidity and mortality.)</a:t>
            </a:r>
          </a:p>
          <a:p>
            <a:pPr marL="514350" indent="-285750" algn="l">
              <a:buFont typeface="Arial" panose="020B0604020202020204" pitchFamily="34" charset="0"/>
              <a:buChar char="•"/>
            </a:pPr>
            <a:r>
              <a:rPr lang="en-US" sz="1800" b="0" i="0" u="none" strike="noStrike" baseline="0" dirty="0">
                <a:latin typeface="AdvJoannaMT"/>
              </a:rPr>
              <a:t>BMI often defines generalized obesity in the general population. Studies in maintenance dialysis patients have identified that patients at higher BMI have lower mortality risk</a:t>
            </a:r>
            <a:r>
              <a:rPr lang="en-US" sz="1800" b="0" i="0" u="none" strike="noStrike" baseline="0" dirty="0">
                <a:latin typeface="AdvJoannaMT-it"/>
              </a:rPr>
              <a:t>. </a:t>
            </a:r>
            <a:r>
              <a:rPr lang="en-US" sz="1800" b="0" i="0" u="none" strike="noStrike" baseline="0" dirty="0">
                <a:latin typeface="AdvJoannaMT"/>
              </a:rPr>
              <a:t>(Caution: the researchers may not have statistically adjusted for all confounders related to comorbid conditions occurring in CKD on maintenance dialysis [diabetes, malignancy, </a:t>
            </a:r>
            <a:r>
              <a:rPr lang="en-US" sz="1800" b="0" i="0" u="none" strike="noStrike" baseline="0" dirty="0" err="1">
                <a:latin typeface="AdvJoannaMT"/>
              </a:rPr>
              <a:t>etc</a:t>
            </a:r>
            <a:r>
              <a:rPr lang="en-US" sz="1800" b="0" i="0" u="none" strike="noStrike" baseline="0" dirty="0">
                <a:latin typeface="AdvJoannaMT"/>
              </a:rPr>
              <a:t>] and it is unclear how it may relate to patients with CKD not receiving dialysis.)</a:t>
            </a:r>
            <a:endParaRPr dirty="0"/>
          </a:p>
        </p:txBody>
      </p:sp>
      <p:sp>
        <p:nvSpPr>
          <p:cNvPr id="213" name="Google Shape;2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Measuring Body Weight</a:t>
            </a:r>
          </a:p>
          <a:p>
            <a:pPr>
              <a:buFont typeface="Arial" panose="020B0604020202020204" pitchFamily="34" charset="0"/>
              <a:buChar char="•"/>
            </a:pPr>
            <a:r>
              <a:rPr lang="en-US" dirty="0"/>
              <a:t>Body weight is a complicated measurement in CKD and requires careful clinical interpretation. </a:t>
            </a:r>
          </a:p>
          <a:p>
            <a:pPr>
              <a:buFont typeface="Arial" panose="020B0604020202020204" pitchFamily="34" charset="0"/>
              <a:buChar char="•"/>
            </a:pPr>
            <a:r>
              <a:rPr lang="en-US" dirty="0"/>
              <a:t>Regardless of stage of CKD, body weight should be measured serially, and any sudden changes in body weight (</a:t>
            </a:r>
            <a:r>
              <a:rPr lang="en-US" dirty="0" err="1"/>
              <a:t>eg</a:t>
            </a:r>
            <a:r>
              <a:rPr lang="en-US" dirty="0"/>
              <a:t>, unintentional weight loss or weight gain) can indicate serious changes in health status. </a:t>
            </a:r>
          </a:p>
          <a:p>
            <a:pPr>
              <a:buFont typeface="Arial" panose="020B0604020202020204" pitchFamily="34" charset="0"/>
              <a:buChar char="•"/>
            </a:pPr>
            <a:r>
              <a:rPr lang="en-US" dirty="0"/>
              <a:t>A patient’s weight history and comparison to his or her usual body weight over time assists in determining risk for PEW, as well as establishing optimal health goals. </a:t>
            </a:r>
          </a:p>
          <a:p>
            <a:pPr>
              <a:buFont typeface="Arial" panose="020B0604020202020204" pitchFamily="34" charset="0"/>
              <a:buChar char="•"/>
            </a:pPr>
            <a:r>
              <a:rPr lang="en-US" dirty="0"/>
              <a:t>When using published weight norms in the anthropometric assessment of adult patients with CKD, caution must be used because each norm has significant drawbacks.</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51945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514350" indent="-285750" algn="l">
              <a:buFont typeface="Arial" panose="020B0604020202020204" pitchFamily="34" charset="0"/>
              <a:buChar char="•"/>
            </a:pPr>
            <a:r>
              <a:rPr lang="en-US" sz="1800" b="0" i="0" u="none" strike="noStrike" baseline="0" dirty="0">
                <a:latin typeface="AdvJoannaMT"/>
              </a:rPr>
              <a:t>Limited evidence suggested that obesity (BMI </a:t>
            </a:r>
            <a:r>
              <a:rPr lang="en-US" sz="1800" b="0" i="0" u="none" strike="noStrike" baseline="0" dirty="0">
                <a:latin typeface="AdvOT5ada87cc+22"/>
              </a:rPr>
              <a:t>≥ </a:t>
            </a:r>
            <a:r>
              <a:rPr lang="en-US" sz="1800" b="0" i="0" u="none" strike="noStrike" baseline="0" dirty="0">
                <a:latin typeface="AdvJoannaMT"/>
              </a:rPr>
              <a:t>30 kg/m2) may be a risk factor for higher mortality in individuals who are receiving dialysis and younger than 65 years. </a:t>
            </a:r>
          </a:p>
          <a:p>
            <a:pPr marL="514350" indent="-285750" algn="l">
              <a:buFont typeface="Arial" panose="020B0604020202020204" pitchFamily="34" charset="0"/>
              <a:buChar char="•"/>
            </a:pPr>
            <a:r>
              <a:rPr lang="en-US" sz="1800" b="0" i="0" u="none" strike="noStrike" baseline="0" dirty="0">
                <a:latin typeface="AdvJoannaMT"/>
              </a:rPr>
              <a:t>Therefore, practitioners should consider patient age when determining mortality risk according to BMI.</a:t>
            </a:r>
            <a:r>
              <a:rPr lang="en-US" sz="1800" b="0" i="0" u="none" strike="noStrike" baseline="0" dirty="0">
                <a:latin typeface="AdvP4C4E74"/>
              </a:rPr>
              <a:t> </a:t>
            </a:r>
          </a:p>
          <a:p>
            <a:pPr marL="514350" indent="-285750" algn="l">
              <a:buFont typeface="Arial" panose="020B0604020202020204" pitchFamily="34" charset="0"/>
              <a:buChar char="•"/>
            </a:pPr>
            <a:r>
              <a:rPr lang="en-US" sz="1800" b="0" i="0" u="none" strike="noStrike" baseline="0" dirty="0">
                <a:latin typeface="AdvJoannaMT"/>
              </a:rPr>
              <a:t>In patients receiving dialysis, weight to calculate BMI should be measured following dialysis treatment to improve accuracy.</a:t>
            </a:r>
            <a:endParaRPr dirty="0"/>
          </a:p>
        </p:txBody>
      </p:sp>
      <p:sp>
        <p:nvSpPr>
          <p:cNvPr id="226" name="Google Shape;2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3600" b="1" dirty="0">
                <a:solidFill>
                  <a:schemeClr val="dk1"/>
                </a:solidFill>
              </a:rPr>
              <a:t>Skinfold measurements</a:t>
            </a:r>
            <a:r>
              <a:rPr lang="en-US" sz="3600" dirty="0">
                <a:solidFill>
                  <a:schemeClr val="dk1"/>
                </a:solidFill>
              </a:rPr>
              <a:t>: 10 studies to assess body composition in MHD, PD, and CKD </a:t>
            </a:r>
            <a:r>
              <a:rPr lang="en-US" sz="3600" dirty="0" err="1">
                <a:solidFill>
                  <a:schemeClr val="dk1"/>
                </a:solidFill>
              </a:rPr>
              <a:t>nondialysis</a:t>
            </a:r>
            <a:r>
              <a:rPr lang="en-US" sz="3600" dirty="0">
                <a:solidFill>
                  <a:schemeClr val="dk1"/>
                </a:solidFill>
              </a:rPr>
              <a:t>. </a:t>
            </a:r>
            <a:r>
              <a:rPr lang="en-US" sz="1800" dirty="0">
                <a:solidFill>
                  <a:schemeClr val="dk1"/>
                </a:solidFill>
              </a:rPr>
              <a:t>(</a:t>
            </a:r>
            <a:r>
              <a:rPr lang="en-US" sz="1800" dirty="0" err="1">
                <a:solidFill>
                  <a:schemeClr val="dk1"/>
                </a:solidFill>
              </a:rPr>
              <a:t>Avesani</a:t>
            </a:r>
            <a:r>
              <a:rPr lang="en-US" sz="1800" dirty="0">
                <a:solidFill>
                  <a:schemeClr val="dk1"/>
                </a:solidFill>
              </a:rPr>
              <a:t> 2004, </a:t>
            </a:r>
            <a:r>
              <a:rPr lang="en-US" sz="1800" dirty="0" err="1">
                <a:solidFill>
                  <a:schemeClr val="dk1"/>
                </a:solidFill>
              </a:rPr>
              <a:t>Bross</a:t>
            </a:r>
            <a:r>
              <a:rPr lang="en-US" sz="1800" dirty="0">
                <a:solidFill>
                  <a:schemeClr val="dk1"/>
                </a:solidFill>
              </a:rPr>
              <a:t> 2010, </a:t>
            </a:r>
            <a:r>
              <a:rPr lang="en-US" sz="1800" dirty="0" err="1">
                <a:solidFill>
                  <a:schemeClr val="dk1"/>
                </a:solidFill>
              </a:rPr>
              <a:t>Kamimura</a:t>
            </a:r>
            <a:r>
              <a:rPr lang="en-US" sz="1800" dirty="0">
                <a:solidFill>
                  <a:schemeClr val="dk1"/>
                </a:solidFill>
              </a:rPr>
              <a:t> 2003a, Woodrow 1996, Araujo 2006, </a:t>
            </a:r>
            <a:r>
              <a:rPr lang="en-US" sz="1800" dirty="0" err="1">
                <a:solidFill>
                  <a:schemeClr val="dk1"/>
                </a:solidFill>
              </a:rPr>
              <a:t>Aatif</a:t>
            </a:r>
            <a:r>
              <a:rPr lang="en-US" sz="1800" dirty="0">
                <a:solidFill>
                  <a:schemeClr val="dk1"/>
                </a:solidFill>
              </a:rPr>
              <a:t> 2013, </a:t>
            </a:r>
            <a:r>
              <a:rPr lang="en-US" sz="1800" dirty="0" err="1">
                <a:solidFill>
                  <a:schemeClr val="dk1"/>
                </a:solidFill>
              </a:rPr>
              <a:t>Kalantar</a:t>
            </a:r>
            <a:r>
              <a:rPr lang="en-US" sz="1800" dirty="0">
                <a:solidFill>
                  <a:schemeClr val="dk1"/>
                </a:solidFill>
              </a:rPr>
              <a:t> Zadeh 1999, </a:t>
            </a:r>
            <a:r>
              <a:rPr lang="en-US" sz="1800" dirty="0" err="1">
                <a:solidFill>
                  <a:schemeClr val="dk1"/>
                </a:solidFill>
              </a:rPr>
              <a:t>Kamimura</a:t>
            </a:r>
            <a:r>
              <a:rPr lang="en-US" sz="1800" dirty="0">
                <a:solidFill>
                  <a:schemeClr val="dk1"/>
                </a:solidFill>
              </a:rPr>
              <a:t> 2003b, </a:t>
            </a:r>
            <a:r>
              <a:rPr lang="en-US" sz="1800" dirty="0" err="1">
                <a:solidFill>
                  <a:schemeClr val="dk1"/>
                </a:solidFill>
              </a:rPr>
              <a:t>Oe</a:t>
            </a:r>
            <a:r>
              <a:rPr lang="en-US" sz="1800" dirty="0">
                <a:solidFill>
                  <a:schemeClr val="dk1"/>
                </a:solidFill>
              </a:rPr>
              <a:t> 1998, Stall 1996).</a:t>
            </a:r>
            <a:endParaRPr lang="en-US" sz="3600" dirty="0"/>
          </a:p>
          <a:p>
            <a:pPr marL="0" lvl="0" indent="0" algn="l" rtl="0">
              <a:spcBef>
                <a:spcPts val="0"/>
              </a:spcBef>
              <a:spcAft>
                <a:spcPts val="0"/>
              </a:spcAft>
              <a:buNone/>
            </a:pPr>
            <a:endParaRPr lang="en-US" sz="1800" b="1"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MHD patients</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Bross</a:t>
            </a:r>
            <a:r>
              <a:rPr lang="en-US" sz="1800" b="0" i="0" u="none" strike="noStrike" dirty="0">
                <a:latin typeface="Arial"/>
                <a:ea typeface="Arial"/>
                <a:cs typeface="Arial"/>
                <a:sym typeface="Arial"/>
              </a:rPr>
              <a:t> et al used DXA as the reference test and showed that triceps skinfold thickness (TSF), BIA (Kushner 1992), and near-infrared </a:t>
            </a:r>
            <a:r>
              <a:rPr lang="en-US" sz="1800" b="0" i="0" u="none" strike="noStrike" dirty="0" err="1">
                <a:latin typeface="Arial"/>
                <a:ea typeface="Arial"/>
                <a:cs typeface="Arial"/>
                <a:sym typeface="Arial"/>
              </a:rPr>
              <a:t>interactance</a:t>
            </a:r>
            <a:r>
              <a:rPr lang="en-US" sz="1800" b="0" i="0" u="none" strike="noStrike" dirty="0">
                <a:latin typeface="Arial"/>
                <a:ea typeface="Arial"/>
                <a:cs typeface="Arial"/>
                <a:sym typeface="Arial"/>
              </a:rPr>
              <a:t> were the most accurate of the index tests in estimating total-body fat (TBF) percent, although the BIA (Segal 1988) and BIA (</a:t>
            </a:r>
            <a:r>
              <a:rPr lang="en-US" sz="1800" b="0" i="0" u="none" strike="noStrike" dirty="0" err="1">
                <a:latin typeface="Arial"/>
                <a:ea typeface="Arial"/>
                <a:cs typeface="Arial"/>
                <a:sym typeface="Arial"/>
              </a:rPr>
              <a:t>Lukaski</a:t>
            </a:r>
            <a:r>
              <a:rPr lang="en-US" sz="1800" b="0" i="0" u="none" strike="noStrike" dirty="0">
                <a:latin typeface="Arial"/>
                <a:ea typeface="Arial"/>
                <a:cs typeface="Arial"/>
                <a:sym typeface="Arial"/>
              </a:rPr>
              <a:t> 1986) equations overestimated TBF percent.19 These results were not affected by skin color. In </a:t>
            </a:r>
            <a:r>
              <a:rPr lang="en-US" sz="1800" b="0" i="0" u="none" strike="noStrike" dirty="0" err="1">
                <a:latin typeface="Arial"/>
                <a:ea typeface="Arial"/>
                <a:cs typeface="Arial"/>
                <a:sym typeface="Arial"/>
              </a:rPr>
              <a:t>Bross</a:t>
            </a:r>
            <a:r>
              <a:rPr lang="en-US" sz="1800" b="0" i="0" u="none" strike="noStrike" dirty="0">
                <a:latin typeface="Arial"/>
                <a:ea typeface="Arial"/>
                <a:cs typeface="Arial"/>
                <a:sym typeface="Arial"/>
              </a:rPr>
              <a:t> et al, there were significant correlations (all P &lt; 0.001) between DXA measurements and triceps skinfold measures of body fat (BF) in MHD participants (</a:t>
            </a:r>
            <a:r>
              <a:rPr lang="en-US" sz="1800" b="0" i="0" u="none" strike="noStrike" dirty="0" err="1">
                <a:latin typeface="Arial"/>
                <a:ea typeface="Arial"/>
                <a:cs typeface="Arial"/>
                <a:sym typeface="Arial"/>
              </a:rPr>
              <a:t>Bross</a:t>
            </a:r>
            <a:r>
              <a:rPr lang="en-US" sz="1800" b="0" i="0" u="none" strike="noStrike" dirty="0">
                <a:latin typeface="Arial"/>
                <a:ea typeface="Arial"/>
                <a:cs typeface="Arial"/>
                <a:sym typeface="Arial"/>
              </a:rPr>
              <a:t> 2010).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Kamimura</a:t>
            </a:r>
            <a:r>
              <a:rPr lang="en-US" sz="1800" b="0" i="0" u="none" strike="noStrike" dirty="0">
                <a:latin typeface="Arial"/>
                <a:ea typeface="Arial"/>
                <a:cs typeface="Arial"/>
                <a:sym typeface="Arial"/>
              </a:rPr>
              <a:t> et al compared skinfold thickness (SKF) using DXA and BIA and found that BF estimates using SKF and BIA were not significantly different from those obtained using DXA in the total group.20 There were significant intraclass correlations between DXA with SKF (r = 0.94) and BIA (r = 0.91). DXA showed relatively good agreement with both SKF (mean difference ± standard deviation [SD], 0.47 ± 2.8 [95% limits of agreement, −5.0 to 6.0] kg) and BIA (mean difference ± SD, 0.39 ± 3.3 [95% limits of agreement,−6.9 to 6.1] kg) in the total group, but BIA showed greater mean prediction error for both men and women. This study indicated that SKF was preferable over BIA, which showed sex-specific variability in the assessment of BF. (</a:t>
            </a:r>
            <a:r>
              <a:rPr lang="en-US" sz="1800" b="0" i="0" u="none" strike="noStrike" dirty="0" err="1">
                <a:latin typeface="Arial"/>
                <a:ea typeface="Arial"/>
                <a:cs typeface="Arial"/>
                <a:sym typeface="Arial"/>
              </a:rPr>
              <a:t>Kamimura</a:t>
            </a:r>
            <a:r>
              <a:rPr lang="en-US" sz="1800" b="0" i="0" u="none" strike="noStrike" dirty="0">
                <a:latin typeface="Arial"/>
                <a:ea typeface="Arial"/>
                <a:cs typeface="Arial"/>
                <a:sym typeface="Arial"/>
              </a:rPr>
              <a:t> 2003a)</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 prediction study by Araujo et al showed that TSF &lt;90% was not associated with higher odds of mortality. (</a:t>
            </a:r>
            <a:r>
              <a:rPr lang="en-US" sz="1800" dirty="0">
                <a:solidFill>
                  <a:schemeClr val="dk1"/>
                </a:solidFill>
              </a:rPr>
              <a:t>Araujo 2006)</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Oe</a:t>
            </a:r>
            <a:r>
              <a:rPr lang="en-US" sz="1800" b="0" i="0" u="none" strike="noStrike" dirty="0">
                <a:latin typeface="Arial"/>
                <a:ea typeface="Arial"/>
                <a:cs typeface="Arial"/>
                <a:sym typeface="Arial"/>
              </a:rPr>
              <a:t> et al found a significant correlation in LBM (r = 0.69; P &lt; 0.025) between 4-site skinfold anthropometry (FSA) and BIA. BF-FSA was positively correlated with BF-BIA (r = 0.65; P &lt; 0.005).26 Both techniques are comparable for LBM and BF measurements; however, FSA is less affected by change in fluid status. (</a:t>
            </a:r>
            <a:r>
              <a:rPr lang="en-US" sz="1800" dirty="0" err="1">
                <a:solidFill>
                  <a:schemeClr val="dk1"/>
                </a:solidFill>
              </a:rPr>
              <a:t>Oe</a:t>
            </a:r>
            <a:r>
              <a:rPr lang="en-US" sz="1800" dirty="0">
                <a:solidFill>
                  <a:schemeClr val="dk1"/>
                </a:solidFill>
              </a:rPr>
              <a:t> 1998)</a:t>
            </a:r>
            <a:endParaRPr sz="1800" b="0" i="0" u="none" strike="noStrike" dirty="0">
              <a:latin typeface="Arial"/>
              <a:ea typeface="Arial"/>
              <a:cs typeface="Arial"/>
              <a:sym typeface="Arial"/>
            </a:endParaRPr>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Malnutrition score was significantly correlated with bicep skinfolds (r = −0.32) in MHD patients in a study by </a:t>
            </a:r>
            <a:r>
              <a:rPr lang="en-US" sz="1800" b="0" i="0" u="none" strike="noStrike" dirty="0" err="1">
                <a:latin typeface="Arial"/>
                <a:ea typeface="Arial"/>
                <a:cs typeface="Arial"/>
                <a:sym typeface="Arial"/>
              </a:rPr>
              <a:t>Kalantar</a:t>
            </a:r>
            <a:r>
              <a:rPr lang="en-US" sz="1800" b="0" i="0" u="none" strike="noStrike" dirty="0">
                <a:latin typeface="Arial"/>
                <a:ea typeface="Arial"/>
                <a:cs typeface="Arial"/>
                <a:sym typeface="Arial"/>
              </a:rPr>
              <a:t>-Zadeh et al. (</a:t>
            </a:r>
            <a:r>
              <a:rPr lang="en-US" sz="1800" dirty="0" err="1">
                <a:solidFill>
                  <a:schemeClr val="dk1"/>
                </a:solidFill>
              </a:rPr>
              <a:t>Kalantar</a:t>
            </a:r>
            <a:r>
              <a:rPr lang="en-US" sz="1800" dirty="0">
                <a:solidFill>
                  <a:schemeClr val="dk1"/>
                </a:solidFill>
              </a:rPr>
              <a:t> Zadeh 1999)</a:t>
            </a:r>
            <a:endParaRPr sz="1800" b="0" i="0" u="none" strike="noStrike" dirty="0">
              <a:latin typeface="Arial"/>
              <a:ea typeface="Arial"/>
              <a:cs typeface="Arial"/>
              <a:sym typeface="Arial"/>
            </a:endParaRPr>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Aatif</a:t>
            </a:r>
            <a:r>
              <a:rPr lang="en-US" sz="1800" b="0" i="0" u="none" strike="noStrike" dirty="0">
                <a:latin typeface="Arial"/>
                <a:ea typeface="Arial"/>
                <a:cs typeface="Arial"/>
                <a:sym typeface="Arial"/>
              </a:rPr>
              <a:t> et al showed that fat tissue index and TSF had a positive significant correlation (r = 0.61; P &lt; 0.001). (</a:t>
            </a:r>
            <a:r>
              <a:rPr lang="en-US" sz="1800" dirty="0" err="1">
                <a:solidFill>
                  <a:schemeClr val="dk1"/>
                </a:solidFill>
              </a:rPr>
              <a:t>Aatif</a:t>
            </a:r>
            <a:r>
              <a:rPr lang="en-US" sz="1800" dirty="0">
                <a:solidFill>
                  <a:schemeClr val="dk1"/>
                </a:solidFill>
              </a:rPr>
              <a:t> 2013)</a:t>
            </a:r>
            <a:endParaRPr sz="1800" b="0" i="0" u="none" strike="noStrike" dirty="0">
              <a:latin typeface="Arial"/>
              <a:ea typeface="Arial"/>
              <a:cs typeface="Arial"/>
              <a:sym typeface="Arial"/>
            </a:endParaRPr>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Kamimura</a:t>
            </a:r>
            <a:r>
              <a:rPr lang="en-US" sz="1800" b="0" i="0" u="none" strike="noStrike" dirty="0">
                <a:latin typeface="Arial"/>
                <a:ea typeface="Arial"/>
                <a:cs typeface="Arial"/>
                <a:sym typeface="Arial"/>
              </a:rPr>
              <a:t> et al found a strong correlation between BIA and SKF (r = 0.87) and near-infrared </a:t>
            </a:r>
            <a:r>
              <a:rPr lang="en-US" sz="1800" b="0" i="0" u="none" strike="noStrike" dirty="0" err="1">
                <a:latin typeface="Arial"/>
                <a:ea typeface="Arial"/>
                <a:cs typeface="Arial"/>
                <a:sym typeface="Arial"/>
              </a:rPr>
              <a:t>interactance</a:t>
            </a:r>
            <a:r>
              <a:rPr lang="en-US" sz="1800" b="0" i="0" u="none" strike="noStrike" dirty="0">
                <a:latin typeface="Arial"/>
                <a:ea typeface="Arial"/>
                <a:cs typeface="Arial"/>
                <a:sym typeface="Arial"/>
              </a:rPr>
              <a:t> and SKF (r = 0.78).20 This study confirmed that the most simple, long-established, and inexpensive method of skinfold thickness measurement is very useful for assessing BF in patients on long-term MHD therapy. (</a:t>
            </a:r>
            <a:r>
              <a:rPr lang="en-US" sz="1200" dirty="0" err="1">
                <a:solidFill>
                  <a:schemeClr val="dk1"/>
                </a:solidFill>
              </a:rPr>
              <a:t>Kamimura</a:t>
            </a:r>
            <a:r>
              <a:rPr lang="en-US" sz="1200" dirty="0">
                <a:solidFill>
                  <a:schemeClr val="dk1"/>
                </a:solidFill>
              </a:rPr>
              <a:t> 2003b)</a:t>
            </a:r>
            <a:endParaRPr dirty="0"/>
          </a:p>
        </p:txBody>
      </p:sp>
      <p:sp>
        <p:nvSpPr>
          <p:cNvPr id="239" name="Google Shape;23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dirty="0">
                <a:latin typeface="Arial"/>
                <a:ea typeface="Arial"/>
                <a:cs typeface="Arial"/>
                <a:sym typeface="Arial"/>
              </a:rPr>
              <a:t>PD patients. </a:t>
            </a:r>
            <a:endParaRPr dirty="0"/>
          </a:p>
          <a:p>
            <a:pPr marL="0" lvl="0" indent="0" algn="l" rtl="0">
              <a:spcBef>
                <a:spcPts val="0"/>
              </a:spcBef>
              <a:spcAft>
                <a:spcPts val="0"/>
              </a:spcAft>
              <a:buNone/>
            </a:pPr>
            <a:r>
              <a:rPr lang="en-US" sz="1800" b="0" i="0" u="none" strike="noStrike" dirty="0">
                <a:latin typeface="Arial"/>
                <a:ea typeface="Arial"/>
                <a:cs typeface="Arial"/>
                <a:sym typeface="Arial"/>
              </a:rPr>
              <a:t>Stall et al examined 5 different tools to assess BF percent. BF percent measurements were different between all methods (P &lt; 0.001), although there were differences according to sex. (</a:t>
            </a:r>
            <a:r>
              <a:rPr lang="en-US" sz="1800" dirty="0">
                <a:solidFill>
                  <a:schemeClr val="dk1"/>
                </a:solidFill>
              </a:rPr>
              <a:t>Stall 1996)</a:t>
            </a:r>
            <a:r>
              <a:rPr lang="en-US" sz="1800" b="0" i="0" u="none" strike="noStrike" dirty="0">
                <a:latin typeface="Arial"/>
                <a:ea typeface="Arial"/>
                <a:cs typeface="Arial"/>
                <a:sym typeface="Arial"/>
              </a:rPr>
              <a:t> For men, all techniques were significantly different from each other (P &lt; 0.05) except BIA and DXA, as well as the </a:t>
            </a:r>
            <a:r>
              <a:rPr lang="en-US" sz="1800" b="0" i="0" u="none" strike="noStrike" dirty="0" err="1">
                <a:latin typeface="Arial"/>
                <a:ea typeface="Arial"/>
                <a:cs typeface="Arial"/>
                <a:sym typeface="Arial"/>
              </a:rPr>
              <a:t>Steinkamp</a:t>
            </a:r>
            <a:r>
              <a:rPr lang="en-US" sz="1800" b="0" i="0" u="none" strike="noStrike" dirty="0">
                <a:latin typeface="Arial"/>
                <a:ea typeface="Arial"/>
                <a:cs typeface="Arial"/>
                <a:sym typeface="Arial"/>
              </a:rPr>
              <a:t> method (</a:t>
            </a:r>
            <a:r>
              <a:rPr lang="en-US" sz="1800" b="0" i="0" u="none" strike="noStrike" dirty="0" err="1">
                <a:latin typeface="Arial"/>
                <a:ea typeface="Arial"/>
                <a:cs typeface="Arial"/>
                <a:sym typeface="Arial"/>
              </a:rPr>
              <a:t>Steinkamp</a:t>
            </a:r>
            <a:r>
              <a:rPr lang="en-US" sz="1800" b="0" i="0" u="none" strike="noStrike" dirty="0">
                <a:latin typeface="Arial"/>
                <a:ea typeface="Arial"/>
                <a:cs typeface="Arial"/>
                <a:sym typeface="Arial"/>
              </a:rPr>
              <a:t> 1965) (SKF) and total-body potassium. For women, all techniques were significantly different from each other (P &lt; 0.05) except DXA and the 2 methods for measuring SKF (</a:t>
            </a:r>
            <a:r>
              <a:rPr lang="en-US" sz="1800" b="0" i="0" u="none" strike="noStrike" dirty="0" err="1">
                <a:latin typeface="Arial"/>
                <a:ea typeface="Arial"/>
                <a:cs typeface="Arial"/>
                <a:sym typeface="Arial"/>
              </a:rPr>
              <a:t>Durnin</a:t>
            </a:r>
            <a:r>
              <a:rPr lang="en-US" sz="1800" b="0" i="0" u="none" strike="noStrike" dirty="0">
                <a:latin typeface="Arial"/>
                <a:ea typeface="Arial"/>
                <a:cs typeface="Arial"/>
                <a:sym typeface="Arial"/>
              </a:rPr>
              <a:t> 1974, </a:t>
            </a:r>
            <a:r>
              <a:rPr lang="en-US" sz="1800" b="0" i="0" u="none" strike="noStrike" dirty="0" err="1">
                <a:latin typeface="Arial"/>
                <a:ea typeface="Arial"/>
                <a:cs typeface="Arial"/>
                <a:sym typeface="Arial"/>
              </a:rPr>
              <a:t>Steinkamp</a:t>
            </a:r>
            <a:r>
              <a:rPr lang="en-US" sz="1800" b="0" i="0" u="none" strike="noStrike" dirty="0">
                <a:latin typeface="Arial"/>
                <a:ea typeface="Arial"/>
                <a:cs typeface="Arial"/>
                <a:sym typeface="Arial"/>
              </a:rPr>
              <a:t> 1965). Despite the differences between modalities, all techniques were found to correlate significantly with each other (P &lt; 0.01 or better for men and P &lt; 0.001 or better for women).</a:t>
            </a:r>
            <a:endParaRPr dirty="0"/>
          </a:p>
          <a:p>
            <a:pPr marL="0" lvl="0" indent="0" algn="l" rtl="0">
              <a:spcBef>
                <a:spcPts val="0"/>
              </a:spcBef>
              <a:spcAft>
                <a:spcPts val="0"/>
              </a:spcAft>
              <a:buNone/>
            </a:pPr>
            <a:endParaRPr sz="1800" b="0"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MHD and PD patients</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Woodrow et al compared SKF using DXA and BIA. (Woodrow 1996) Bland-Altman analysis demonstrated no observed differences in 95% levels of agreement for TBF percent and FFM from skinfold-BIA or skinfold anthropometry compared with DXA (percent TBF BIA-DXA, −13.7% to +8.3%; percent TBF skinfold anthropometry –DXA, −13.0% to +9.4%; FFM BIA-DXA, −5.1 to +9.6 kg; FFM skinfold anthropometry–DXA, −5.6 to +9.1 kg). There were considerable variations in agreement between the measures.</a:t>
            </a:r>
            <a:endParaRPr dirty="0"/>
          </a:p>
          <a:p>
            <a:pPr marL="0" lvl="0" indent="0" algn="l" rtl="0">
              <a:spcBef>
                <a:spcPts val="0"/>
              </a:spcBef>
              <a:spcAft>
                <a:spcPts val="0"/>
              </a:spcAft>
              <a:buNone/>
            </a:pPr>
            <a:endParaRPr sz="1800" b="0"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CKD patients not receiving dialysis.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Avesani</a:t>
            </a:r>
            <a:r>
              <a:rPr lang="en-US" sz="1800" b="0" i="0" u="none" strike="noStrike" dirty="0">
                <a:latin typeface="Arial"/>
                <a:ea typeface="Arial"/>
                <a:cs typeface="Arial"/>
                <a:sym typeface="Arial"/>
              </a:rPr>
              <a:t> et al used a Bland-Altman plot analysis for BF percent and showed that the best agreement was between SKF and DXA compared with other measures. (</a:t>
            </a:r>
            <a:r>
              <a:rPr lang="en-US" sz="1800" b="0" i="0" u="none" strike="noStrike" dirty="0" err="1">
                <a:latin typeface="Arial"/>
                <a:ea typeface="Arial"/>
                <a:cs typeface="Arial"/>
                <a:sym typeface="Arial"/>
              </a:rPr>
              <a:t>Avesani</a:t>
            </a:r>
            <a:r>
              <a:rPr lang="en-US" sz="1800" b="0" i="0" u="none" strike="noStrike" dirty="0">
                <a:latin typeface="Arial"/>
                <a:ea typeface="Arial"/>
                <a:cs typeface="Arial"/>
                <a:sym typeface="Arial"/>
              </a:rPr>
              <a:t> 2004) SKF also had significant intraclass correlations with BF percent and it significantly correlated with FFM as measured using DXA (r = 0.74; r = 0.85), indicating moderate and good reproducibility, respectively. This study indicated that SKF may be a good method to determine BF percent in CKD patients not receiving dialysis and patients with mild to advanced CKD.</a:t>
            </a:r>
            <a:endParaRPr dirty="0"/>
          </a:p>
        </p:txBody>
      </p:sp>
      <p:sp>
        <p:nvSpPr>
          <p:cNvPr id="246" name="Google Shape;24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a:t>The learning objectives for this activity are to:</a:t>
            </a:r>
            <a:endParaRPr/>
          </a:p>
          <a:p>
            <a:pPr marL="171450" lvl="0" indent="-171450" algn="l" rtl="0">
              <a:spcBef>
                <a:spcPts val="0"/>
              </a:spcBef>
              <a:spcAft>
                <a:spcPts val="0"/>
              </a:spcAft>
              <a:buClr>
                <a:schemeClr val="dk1"/>
              </a:buClr>
              <a:buSzPts val="1200"/>
              <a:buFont typeface="Arial"/>
              <a:buChar char="•"/>
            </a:pPr>
            <a:r>
              <a:rPr lang="en-US">
                <a:solidFill>
                  <a:schemeClr val="dk1"/>
                </a:solidFill>
              </a:rPr>
              <a:t>Interpret the guideline recommendations and supporting evidence related to nutrition assessment methods in patients with CKD.</a:t>
            </a:r>
            <a:endParaRPr/>
          </a:p>
          <a:p>
            <a:pPr marL="171450" lvl="0" indent="-171450" algn="l" rtl="0">
              <a:spcBef>
                <a:spcPts val="0"/>
              </a:spcBef>
              <a:spcAft>
                <a:spcPts val="0"/>
              </a:spcAft>
              <a:buClr>
                <a:schemeClr val="dk1"/>
              </a:buClr>
              <a:buSzPts val="1200"/>
              <a:buFont typeface="Arial"/>
              <a:buChar char="•"/>
            </a:pPr>
            <a:r>
              <a:rPr lang="en-US">
                <a:solidFill>
                  <a:schemeClr val="dk1"/>
                </a:solidFill>
              </a:rPr>
              <a:t>Discuss implementation strategies for best clinical practices.</a:t>
            </a:r>
            <a:endParaRPr/>
          </a:p>
          <a:p>
            <a:pPr marL="0" lvl="0" indent="0" algn="l" rtl="0">
              <a:spcBef>
                <a:spcPts val="0"/>
              </a:spcBef>
              <a:spcAft>
                <a:spcPts val="0"/>
              </a:spcAft>
              <a:buClr>
                <a:schemeClr val="dk1"/>
              </a:buClr>
              <a:buSzPts val="1200"/>
              <a:buFont typeface="Arial"/>
              <a:buNone/>
            </a:pPr>
            <a:endParaRPr/>
          </a:p>
        </p:txBody>
      </p:sp>
      <p:sp>
        <p:nvSpPr>
          <p:cNvPr id="82" name="Google Shape;8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dirty="0">
                <a:latin typeface="Arial"/>
                <a:ea typeface="Arial"/>
                <a:cs typeface="Arial"/>
                <a:sym typeface="Arial"/>
              </a:rPr>
              <a:t>Serum creatinine/creatinine kinetics</a:t>
            </a:r>
            <a:r>
              <a:rPr lang="en-US" sz="1800" b="0" i="0" u="none" strike="noStrike" dirty="0">
                <a:latin typeface="Arial"/>
                <a:ea typeface="Arial"/>
                <a:cs typeface="Arial"/>
                <a:sym typeface="Arial"/>
              </a:rPr>
              <a:t>. </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0" i="0" u="none" strike="noStrike" dirty="0">
                <a:latin typeface="Arial"/>
                <a:ea typeface="Arial"/>
                <a:cs typeface="Arial"/>
                <a:sym typeface="Arial"/>
              </a:rPr>
              <a:t>Seven studies examined the relationship between serum creatinine level or creatinine kinetics and comparative measures of muscle mass in MHD, PD, and CKD patients not receiving dialysis. </a:t>
            </a:r>
            <a:r>
              <a:rPr lang="en-US" sz="1200" dirty="0">
                <a:solidFill>
                  <a:schemeClr val="dk1"/>
                </a:solidFill>
              </a:rPr>
              <a:t>(</a:t>
            </a:r>
            <a:r>
              <a:rPr lang="en-US" sz="1200" dirty="0" err="1">
                <a:solidFill>
                  <a:schemeClr val="dk1"/>
                </a:solidFill>
              </a:rPr>
              <a:t>Kaizu</a:t>
            </a:r>
            <a:r>
              <a:rPr lang="en-US" sz="1200" dirty="0">
                <a:solidFill>
                  <a:schemeClr val="dk1"/>
                </a:solidFill>
              </a:rPr>
              <a:t> 2002, de </a:t>
            </a:r>
            <a:r>
              <a:rPr lang="en-US" sz="1200" dirty="0" err="1">
                <a:solidFill>
                  <a:schemeClr val="dk1"/>
                </a:solidFill>
              </a:rPr>
              <a:t>Roij</a:t>
            </a:r>
            <a:r>
              <a:rPr lang="en-US" sz="1200" dirty="0">
                <a:solidFill>
                  <a:schemeClr val="dk1"/>
                </a:solidFill>
              </a:rPr>
              <a:t> van </a:t>
            </a:r>
            <a:r>
              <a:rPr lang="en-US" sz="1200" dirty="0" err="1">
                <a:solidFill>
                  <a:schemeClr val="dk1"/>
                </a:solidFill>
              </a:rPr>
              <a:t>Zuijdewijn</a:t>
            </a:r>
            <a:r>
              <a:rPr lang="en-US" sz="1200" dirty="0">
                <a:solidFill>
                  <a:schemeClr val="dk1"/>
                </a:solidFill>
              </a:rPr>
              <a:t> 2015, Walther 2012, </a:t>
            </a:r>
            <a:r>
              <a:rPr lang="en-US" sz="1200" dirty="0" err="1">
                <a:solidFill>
                  <a:schemeClr val="dk1"/>
                </a:solidFill>
              </a:rPr>
              <a:t>Borovnicar</a:t>
            </a:r>
            <a:r>
              <a:rPr lang="en-US" sz="1200" dirty="0">
                <a:solidFill>
                  <a:schemeClr val="dk1"/>
                </a:solidFill>
              </a:rPr>
              <a:t> 1996, Szeto 2000, CANUSA 1996, </a:t>
            </a:r>
            <a:r>
              <a:rPr lang="en-US" sz="1200" dirty="0" err="1">
                <a:solidFill>
                  <a:schemeClr val="dk1"/>
                </a:solidFill>
              </a:rPr>
              <a:t>Avesani</a:t>
            </a:r>
            <a:r>
              <a:rPr lang="en-US" sz="1200" dirty="0">
                <a:solidFill>
                  <a:schemeClr val="dk1"/>
                </a:solidFill>
              </a:rPr>
              <a:t> 2004)</a:t>
            </a:r>
            <a:endParaRPr lang="en-US" sz="1200" dirty="0"/>
          </a:p>
          <a:p>
            <a:pPr marL="0" lvl="0" indent="0" algn="l" rtl="0">
              <a:spcBef>
                <a:spcPts val="0"/>
              </a:spcBef>
              <a:spcAft>
                <a:spcPts val="0"/>
              </a:spcAft>
              <a:buNone/>
            </a:pPr>
            <a:endParaRPr dirty="0"/>
          </a:p>
          <a:p>
            <a:pPr marL="0" lvl="0" indent="0" algn="l" rtl="0">
              <a:spcBef>
                <a:spcPts val="0"/>
              </a:spcBef>
              <a:spcAft>
                <a:spcPts val="0"/>
              </a:spcAft>
              <a:buNone/>
            </a:pPr>
            <a:r>
              <a:rPr lang="en-US" sz="1800" b="1" i="0" u="none" strike="noStrike" dirty="0">
                <a:latin typeface="Arial"/>
                <a:ea typeface="Arial"/>
                <a:cs typeface="Arial"/>
                <a:sym typeface="Arial"/>
              </a:rPr>
              <a:t>MHD</a:t>
            </a:r>
            <a:endParaRPr sz="1800" b="0" i="0" u="none" strike="noStrike" dirty="0">
              <a:latin typeface="Arial"/>
              <a:ea typeface="Arial"/>
              <a:cs typeface="Arial"/>
              <a:sym typeface="Arial"/>
            </a:endParaRPr>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One study in MHD patients showed that creatinine kinetics correlated with creatinine levels and other traditional measures of muscle mass (</a:t>
            </a:r>
            <a:r>
              <a:rPr lang="en-US" sz="1800" b="0" i="0" u="none" strike="noStrike" dirty="0" err="1">
                <a:latin typeface="Arial"/>
                <a:ea typeface="Arial"/>
                <a:cs typeface="Arial"/>
                <a:sym typeface="Arial"/>
              </a:rPr>
              <a:t>eg</a:t>
            </a:r>
            <a:r>
              <a:rPr lang="en-US" sz="1800" b="0" i="0" u="none" strike="noStrike" dirty="0">
                <a:latin typeface="Arial"/>
                <a:ea typeface="Arial"/>
                <a:cs typeface="Arial"/>
                <a:sym typeface="Arial"/>
              </a:rPr>
              <a:t>, computed tomographic scan and anthropometric measurements).(</a:t>
            </a:r>
            <a:r>
              <a:rPr lang="en-US" sz="1800" dirty="0" err="1">
                <a:solidFill>
                  <a:schemeClr val="dk1"/>
                </a:solidFill>
              </a:rPr>
              <a:t>Kaizu</a:t>
            </a:r>
            <a:r>
              <a:rPr lang="en-US" sz="1800" dirty="0">
                <a:solidFill>
                  <a:schemeClr val="dk1"/>
                </a:solidFill>
              </a:rPr>
              <a:t> 2002</a:t>
            </a:r>
            <a:r>
              <a:rPr lang="en-US" sz="1800" b="0" i="0" u="none" strike="noStrike" dirty="0">
                <a:solidFill>
                  <a:schemeClr val="dk1"/>
                </a:solidFill>
                <a:latin typeface="Arial"/>
                <a:ea typeface="Arial"/>
                <a:cs typeface="Arial"/>
                <a:sym typeface="Arial"/>
              </a:rPr>
              <a:t>)</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Another 3 studies in MHD patients showed that </a:t>
            </a:r>
            <a:r>
              <a:rPr lang="en-US" sz="1800" b="0" i="0" u="none" strike="noStrike" dirty="0" err="1">
                <a:latin typeface="Arial"/>
                <a:ea typeface="Arial"/>
                <a:cs typeface="Arial"/>
                <a:sym typeface="Arial"/>
              </a:rPr>
              <a:t>predialysis</a:t>
            </a:r>
            <a:r>
              <a:rPr lang="en-US" sz="1800" b="0" i="0" u="none" strike="noStrike" dirty="0">
                <a:latin typeface="Arial"/>
                <a:ea typeface="Arial"/>
                <a:cs typeface="Arial"/>
                <a:sym typeface="Arial"/>
              </a:rPr>
              <a:t>, interdialytic change, and weekly creatinine clearance levels predicted mortality.(</a:t>
            </a:r>
            <a:r>
              <a:rPr lang="en-US" sz="1800" dirty="0" err="1">
                <a:solidFill>
                  <a:schemeClr val="dk1"/>
                </a:solidFill>
              </a:rPr>
              <a:t>Kaizu</a:t>
            </a:r>
            <a:r>
              <a:rPr lang="en-US" sz="1800" dirty="0">
                <a:solidFill>
                  <a:schemeClr val="dk1"/>
                </a:solidFill>
              </a:rPr>
              <a:t> 2002, de </a:t>
            </a:r>
            <a:r>
              <a:rPr lang="en-US" sz="1800" dirty="0" err="1">
                <a:solidFill>
                  <a:schemeClr val="dk1"/>
                </a:solidFill>
              </a:rPr>
              <a:t>Roij</a:t>
            </a:r>
            <a:r>
              <a:rPr lang="en-US" sz="1800" dirty="0">
                <a:solidFill>
                  <a:schemeClr val="dk1"/>
                </a:solidFill>
              </a:rPr>
              <a:t> van </a:t>
            </a:r>
            <a:r>
              <a:rPr lang="en-US" sz="1800" dirty="0" err="1">
                <a:solidFill>
                  <a:schemeClr val="dk1"/>
                </a:solidFill>
              </a:rPr>
              <a:t>Zuijdewijn</a:t>
            </a:r>
            <a:r>
              <a:rPr lang="en-US" sz="1800" dirty="0">
                <a:solidFill>
                  <a:schemeClr val="dk1"/>
                </a:solidFill>
              </a:rPr>
              <a:t> 2015, Walther 2012)</a:t>
            </a:r>
            <a:endParaRPr sz="1800" b="0"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PD</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Creatinine kinetics was correlated with other body composition measurements in1 study.(</a:t>
            </a:r>
            <a:r>
              <a:rPr lang="en-US" sz="1800" dirty="0" err="1">
                <a:solidFill>
                  <a:schemeClr val="dk1"/>
                </a:solidFill>
              </a:rPr>
              <a:t>Borovnicar</a:t>
            </a:r>
            <a:r>
              <a:rPr lang="en-US" sz="1800" dirty="0">
                <a:solidFill>
                  <a:schemeClr val="dk1"/>
                </a:solidFill>
              </a:rPr>
              <a:t> 1996)</a:t>
            </a:r>
            <a:r>
              <a:rPr lang="en-US" sz="1800" b="0" i="0" u="none" strike="noStrike" dirty="0">
                <a:latin typeface="Arial"/>
                <a:ea typeface="Arial"/>
                <a:cs typeface="Arial"/>
                <a:sym typeface="Arial"/>
              </a:rPr>
              <a:t> However, significant differences existed between creatinine levels and anthropometric measures for LBM/FFM in another.(</a:t>
            </a:r>
            <a:r>
              <a:rPr lang="en-US" sz="1800" dirty="0">
                <a:solidFill>
                  <a:schemeClr val="dk1"/>
                </a:solidFill>
              </a:rPr>
              <a:t>Szeto 2000)</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 study examined creatinine clearance and relative risk for mortality.(CANUSA 1996)</a:t>
            </a:r>
            <a:endParaRPr dirty="0"/>
          </a:p>
          <a:p>
            <a:pPr marL="0" lvl="0" indent="0" algn="l" rtl="0">
              <a:spcBef>
                <a:spcPts val="0"/>
              </a:spcBef>
              <a:spcAft>
                <a:spcPts val="0"/>
              </a:spcAft>
              <a:buNone/>
            </a:pPr>
            <a:r>
              <a:rPr lang="en-US" sz="1800" b="1" i="0" u="none" strike="noStrike" dirty="0">
                <a:latin typeface="Arial"/>
                <a:ea typeface="Arial"/>
                <a:cs typeface="Arial"/>
                <a:sym typeface="Arial"/>
              </a:rPr>
              <a:t>CKD</a:t>
            </a:r>
            <a:endParaRPr dirty="0"/>
          </a:p>
          <a:p>
            <a:pPr marL="0" lvl="0" indent="0" algn="l" rtl="0">
              <a:spcBef>
                <a:spcPts val="0"/>
              </a:spcBef>
              <a:spcAft>
                <a:spcPts val="0"/>
              </a:spcAft>
              <a:buNone/>
            </a:pPr>
            <a:r>
              <a:rPr lang="en-US" sz="1800" b="0" i="0" u="none" strike="noStrike" dirty="0">
                <a:latin typeface="Arial"/>
                <a:ea typeface="Arial"/>
                <a:cs typeface="Arial"/>
                <a:sym typeface="Arial"/>
              </a:rPr>
              <a:t>Creatine kinase level was significantly correlated with BF percent and FFM from DXA (r = 0.47 and r =0.57, respectively, indicating moderate reproducibility, though there were significant differences in adjusted means of BF percent and FFM between creatine kinase level and DXA (P &lt; 0.05).(</a:t>
            </a:r>
            <a:r>
              <a:rPr lang="en-US" sz="1200" dirty="0" err="1">
                <a:solidFill>
                  <a:schemeClr val="dk1"/>
                </a:solidFill>
              </a:rPr>
              <a:t>Avesani</a:t>
            </a:r>
            <a:r>
              <a:rPr lang="en-US" sz="1200" dirty="0">
                <a:solidFill>
                  <a:schemeClr val="dk1"/>
                </a:solidFill>
              </a:rPr>
              <a:t> 2004)</a:t>
            </a:r>
            <a:endParaRPr dirty="0"/>
          </a:p>
        </p:txBody>
      </p:sp>
      <p:sp>
        <p:nvSpPr>
          <p:cNvPr id="253" name="Google Shape;253;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800" b="1" i="0" u="none" strike="noStrike">
                <a:latin typeface="Arial"/>
                <a:ea typeface="Arial"/>
                <a:cs typeface="Arial"/>
                <a:sym typeface="Arial"/>
              </a:rPr>
              <a:t>Waist circumference</a:t>
            </a:r>
            <a:r>
              <a:rPr lang="en-US" sz="1800" b="0" i="0" u="none" strike="noStrike">
                <a:latin typeface="Arial"/>
                <a:ea typeface="Arial"/>
                <a:cs typeface="Arial"/>
                <a:sym typeface="Arial"/>
              </a:rPr>
              <a:t>. Two studies reported on the use of waist circumference to assess nutritional status in dialysis patients. </a:t>
            </a:r>
            <a:r>
              <a:rPr lang="en-US" sz="1800">
                <a:solidFill>
                  <a:schemeClr val="dk1"/>
                </a:solidFill>
              </a:rPr>
              <a:t>(Cordeiro 2010, Bazanelli 2012)</a:t>
            </a:r>
            <a:endParaRPr sz="1800" b="0" i="0" u="none" strike="noStrike">
              <a:latin typeface="Arial"/>
              <a:ea typeface="Arial"/>
              <a:cs typeface="Arial"/>
              <a:sym typeface="Arial"/>
            </a:endParaRPr>
          </a:p>
          <a:p>
            <a:pPr marL="0" lvl="0" indent="0" algn="l" rtl="0">
              <a:spcBef>
                <a:spcPts val="0"/>
              </a:spcBef>
              <a:spcAft>
                <a:spcPts val="0"/>
              </a:spcAft>
              <a:buNone/>
            </a:pPr>
            <a:r>
              <a:rPr lang="en-US" sz="1800" b="1" i="0" u="none" strike="noStrike">
                <a:latin typeface="Arial"/>
                <a:ea typeface="Arial"/>
                <a:cs typeface="Arial"/>
                <a:sym typeface="Arial"/>
              </a:rPr>
              <a:t>MHD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Cordeiro et al examined risk for PEW, inflammation, and mortality according to waist circumference tertile in MHD patients.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As waist circumference increased, indicating increased abdominal fat, patients had increased odds of PEW (assessed using subjective global assessment [SGA]) and inflammation (assessed using interleukin 6 [IL-6] level).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In the fully adjusted model, there was no increased risk for mortality according to waist circumference tertile. (</a:t>
            </a:r>
            <a:r>
              <a:rPr lang="en-US" sz="1800">
                <a:solidFill>
                  <a:schemeClr val="dk1"/>
                </a:solidFill>
              </a:rPr>
              <a:t>Cordeiro 2010)</a:t>
            </a:r>
            <a:endParaRPr sz="1800" b="0" i="0" u="none" strike="noStrike">
              <a:latin typeface="Arial"/>
              <a:ea typeface="Arial"/>
              <a:cs typeface="Arial"/>
              <a:sym typeface="Arial"/>
            </a:endParaRPr>
          </a:p>
          <a:p>
            <a:pPr marL="0" lvl="0" indent="0" algn="l" rtl="0">
              <a:spcBef>
                <a:spcPts val="0"/>
              </a:spcBef>
              <a:spcAft>
                <a:spcPts val="0"/>
              </a:spcAft>
              <a:buNone/>
            </a:pPr>
            <a:r>
              <a:rPr lang="en-US" sz="1800" b="1" i="0" u="none" strike="noStrike">
                <a:latin typeface="Arial"/>
                <a:ea typeface="Arial"/>
                <a:cs typeface="Arial"/>
                <a:sym typeface="Arial"/>
              </a:rPr>
              <a:t>PD</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Bazanelli et al found a strong correlation between waist circumference and trunk fat (r = 0.81; P &lt;0.001) for both men and women and a significant association with BMI (r = 0.86; P &lt; 0.001).(</a:t>
            </a:r>
            <a:r>
              <a:rPr lang="en-US" sz="1800">
                <a:solidFill>
                  <a:schemeClr val="dk1"/>
                </a:solidFill>
              </a:rPr>
              <a:t>Bazanelli 2012)</a:t>
            </a:r>
            <a:r>
              <a:rPr lang="en-US" sz="1800" b="0" i="0" u="none" strike="noStrike">
                <a:latin typeface="Arial"/>
                <a:ea typeface="Arial"/>
                <a:cs typeface="Arial"/>
                <a:sym typeface="Arial"/>
              </a:rPr>
              <a:t>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There was moderate agreement between waist circumference and trunk fat (κ = 0.59) and area under the curve was 0.90.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In a prospective evaluation of the same study, changes in waist circumference were also correlated with changes in trunk fat (r = 0.49; P &lt; 0.001) and κ = 0.48 indicated moderate agreement between the tools.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The authors concluded that waist circumference is a reliable marker of abdominal adiposity in PD patients.</a:t>
            </a:r>
            <a:endParaRPr/>
          </a:p>
        </p:txBody>
      </p:sp>
      <p:sp>
        <p:nvSpPr>
          <p:cNvPr id="260" name="Google Shape;26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3600" b="1" dirty="0">
                <a:solidFill>
                  <a:schemeClr val="dk1"/>
                </a:solidFill>
              </a:rPr>
              <a:t>Body mass index</a:t>
            </a:r>
            <a:r>
              <a:rPr lang="en-US" sz="3600" dirty="0">
                <a:solidFill>
                  <a:schemeClr val="dk1"/>
                </a:solidFill>
              </a:rPr>
              <a:t> studies to assess nutritional status: 17 prediction studies and 9 correlation studies </a:t>
            </a:r>
          </a:p>
          <a:p>
            <a:pPr marL="0" lvl="0" indent="0" algn="l" rtl="0">
              <a:lnSpc>
                <a:spcPct val="90000"/>
              </a:lnSpc>
              <a:spcBef>
                <a:spcPts val="0"/>
              </a:spcBef>
              <a:spcAft>
                <a:spcPts val="0"/>
              </a:spcAft>
              <a:buClr>
                <a:schemeClr val="dk1"/>
              </a:buClr>
              <a:buSzPts val="2400"/>
              <a:buNone/>
            </a:pPr>
            <a:r>
              <a:rPr lang="en-US" sz="1800" dirty="0">
                <a:solidFill>
                  <a:schemeClr val="dk1"/>
                </a:solidFill>
              </a:rPr>
              <a:t>(Araujo 2006, de </a:t>
            </a:r>
            <a:r>
              <a:rPr lang="en-US" sz="1800" dirty="0" err="1">
                <a:solidFill>
                  <a:schemeClr val="dk1"/>
                </a:solidFill>
              </a:rPr>
              <a:t>Roij</a:t>
            </a:r>
            <a:r>
              <a:rPr lang="en-US" sz="1800" dirty="0">
                <a:solidFill>
                  <a:schemeClr val="dk1"/>
                </a:solidFill>
              </a:rPr>
              <a:t> van </a:t>
            </a:r>
            <a:r>
              <a:rPr lang="en-US" sz="1800" dirty="0" err="1">
                <a:solidFill>
                  <a:schemeClr val="dk1"/>
                </a:solidFill>
              </a:rPr>
              <a:t>Zuijdewijn</a:t>
            </a:r>
            <a:r>
              <a:rPr lang="en-US" sz="1800" dirty="0">
                <a:solidFill>
                  <a:schemeClr val="dk1"/>
                </a:solidFill>
              </a:rPr>
              <a:t> 2015, </a:t>
            </a:r>
            <a:r>
              <a:rPr lang="en-US" sz="1800" dirty="0" err="1">
                <a:solidFill>
                  <a:schemeClr val="dk1"/>
                </a:solidFill>
              </a:rPr>
              <a:t>Badve</a:t>
            </a:r>
            <a:r>
              <a:rPr lang="en-US" sz="1800" dirty="0">
                <a:solidFill>
                  <a:schemeClr val="dk1"/>
                </a:solidFill>
              </a:rPr>
              <a:t> 2014, </a:t>
            </a:r>
            <a:r>
              <a:rPr lang="en-US" sz="1800" dirty="0" err="1">
                <a:solidFill>
                  <a:schemeClr val="dk1"/>
                </a:solidFill>
              </a:rPr>
              <a:t>Chazot</a:t>
            </a:r>
            <a:r>
              <a:rPr lang="en-US" sz="1800" dirty="0">
                <a:solidFill>
                  <a:schemeClr val="dk1"/>
                </a:solidFill>
              </a:rPr>
              <a:t> 2009, Hanks 2013, </a:t>
            </a:r>
            <a:r>
              <a:rPr lang="en-US" sz="1800" dirty="0" err="1">
                <a:solidFill>
                  <a:schemeClr val="dk1"/>
                </a:solidFill>
              </a:rPr>
              <a:t>Hoogeveen</a:t>
            </a:r>
            <a:r>
              <a:rPr lang="en-US" sz="1800" dirty="0">
                <a:solidFill>
                  <a:schemeClr val="dk1"/>
                </a:solidFill>
              </a:rPr>
              <a:t> 2012, </a:t>
            </a:r>
            <a:r>
              <a:rPr lang="en-US" sz="1800" dirty="0" err="1">
                <a:solidFill>
                  <a:schemeClr val="dk1"/>
                </a:solidFill>
              </a:rPr>
              <a:t>Kalantar</a:t>
            </a:r>
            <a:r>
              <a:rPr lang="en-US" sz="1800" dirty="0">
                <a:solidFill>
                  <a:schemeClr val="dk1"/>
                </a:solidFill>
              </a:rPr>
              <a:t>-Zadeh 2005, Kim 2014, </a:t>
            </a:r>
            <a:r>
              <a:rPr lang="en-US" sz="1800" dirty="0" err="1">
                <a:solidFill>
                  <a:schemeClr val="dk1"/>
                </a:solidFill>
              </a:rPr>
              <a:t>Leavey</a:t>
            </a:r>
            <a:r>
              <a:rPr lang="en-US" sz="1800" dirty="0">
                <a:solidFill>
                  <a:schemeClr val="dk1"/>
                </a:solidFill>
              </a:rPr>
              <a:t> 2001, </a:t>
            </a:r>
            <a:r>
              <a:rPr lang="en-US" sz="1800" dirty="0" err="1">
                <a:solidFill>
                  <a:schemeClr val="dk1"/>
                </a:solidFill>
              </a:rPr>
              <a:t>Leinig</a:t>
            </a:r>
            <a:r>
              <a:rPr lang="en-US" sz="1800" dirty="0">
                <a:solidFill>
                  <a:schemeClr val="dk1"/>
                </a:solidFill>
              </a:rPr>
              <a:t> 2008, </a:t>
            </a:r>
            <a:r>
              <a:rPr lang="en-US" sz="1800" dirty="0" err="1">
                <a:solidFill>
                  <a:schemeClr val="dk1"/>
                </a:solidFill>
              </a:rPr>
              <a:t>Lievense</a:t>
            </a:r>
            <a:r>
              <a:rPr lang="en-US" sz="1800" dirty="0">
                <a:solidFill>
                  <a:schemeClr val="dk1"/>
                </a:solidFill>
              </a:rPr>
              <a:t> 2012, Madero 2007, Mathew 2015, McDonald 2003, Molnar 2011, </a:t>
            </a:r>
            <a:r>
              <a:rPr lang="en-US" sz="1800" dirty="0" err="1">
                <a:solidFill>
                  <a:schemeClr val="dk1"/>
                </a:solidFill>
              </a:rPr>
              <a:t>Wiesholzer</a:t>
            </a:r>
            <a:r>
              <a:rPr lang="en-US" sz="1800" dirty="0">
                <a:solidFill>
                  <a:schemeClr val="dk1"/>
                </a:solidFill>
              </a:rPr>
              <a:t> 2003, Yen 2010) (Nakao 2007, </a:t>
            </a:r>
            <a:r>
              <a:rPr lang="en-US" sz="1800" dirty="0" err="1">
                <a:solidFill>
                  <a:schemeClr val="dk1"/>
                </a:solidFill>
              </a:rPr>
              <a:t>Bross</a:t>
            </a:r>
            <a:r>
              <a:rPr lang="en-US" sz="1800" dirty="0">
                <a:solidFill>
                  <a:schemeClr val="dk1"/>
                </a:solidFill>
              </a:rPr>
              <a:t> 2010, </a:t>
            </a:r>
            <a:r>
              <a:rPr lang="en-US" sz="1800" dirty="0" err="1">
                <a:solidFill>
                  <a:schemeClr val="dk1"/>
                </a:solidFill>
              </a:rPr>
              <a:t>Aatif</a:t>
            </a:r>
            <a:r>
              <a:rPr lang="en-US" sz="1800" dirty="0">
                <a:solidFill>
                  <a:schemeClr val="dk1"/>
                </a:solidFill>
              </a:rPr>
              <a:t> 2013, </a:t>
            </a:r>
            <a:r>
              <a:rPr lang="en-US" sz="1800" dirty="0" err="1">
                <a:solidFill>
                  <a:schemeClr val="dk1"/>
                </a:solidFill>
              </a:rPr>
              <a:t>Leinig</a:t>
            </a:r>
            <a:r>
              <a:rPr lang="en-US" sz="1800" dirty="0">
                <a:solidFill>
                  <a:schemeClr val="dk1"/>
                </a:solidFill>
              </a:rPr>
              <a:t> 2008, </a:t>
            </a:r>
            <a:r>
              <a:rPr lang="en-US" sz="1800" dirty="0" err="1">
                <a:solidFill>
                  <a:schemeClr val="dk1"/>
                </a:solidFill>
              </a:rPr>
              <a:t>Beberashvili</a:t>
            </a:r>
            <a:r>
              <a:rPr lang="en-US" sz="1800" dirty="0">
                <a:solidFill>
                  <a:schemeClr val="dk1"/>
                </a:solidFill>
              </a:rPr>
              <a:t> 2009, </a:t>
            </a:r>
            <a:r>
              <a:rPr lang="en-US" sz="1800" dirty="0" err="1">
                <a:solidFill>
                  <a:schemeClr val="dk1"/>
                </a:solidFill>
              </a:rPr>
              <a:t>Kadiri</a:t>
            </a:r>
            <a:r>
              <a:rPr lang="en-US" sz="1800" dirty="0">
                <a:solidFill>
                  <a:schemeClr val="dk1"/>
                </a:solidFill>
              </a:rPr>
              <a:t> 2011, </a:t>
            </a:r>
            <a:r>
              <a:rPr lang="en-US" sz="1800" dirty="0" err="1">
                <a:solidFill>
                  <a:schemeClr val="dk1"/>
                </a:solidFill>
              </a:rPr>
              <a:t>Kahraman</a:t>
            </a:r>
            <a:r>
              <a:rPr lang="en-US" sz="1800" dirty="0">
                <a:solidFill>
                  <a:schemeClr val="dk1"/>
                </a:solidFill>
              </a:rPr>
              <a:t> 2005, Steiber 2007, Visser 1999).</a:t>
            </a:r>
            <a:endParaRPr lang="en-US" sz="1800" dirty="0"/>
          </a:p>
          <a:p>
            <a:pPr marL="0" lvl="0" indent="0" algn="l" rtl="0">
              <a:spcBef>
                <a:spcPts val="0"/>
              </a:spcBef>
              <a:spcAft>
                <a:spcPts val="0"/>
              </a:spcAft>
              <a:buNone/>
            </a:pPr>
            <a:endParaRPr lang="en-US" sz="1800" b="1" i="0" u="none" strike="noStrike" dirty="0">
              <a:latin typeface="Arial"/>
              <a:ea typeface="Arial"/>
              <a:cs typeface="Arial"/>
              <a:sym typeface="Arial"/>
            </a:endParaRPr>
          </a:p>
          <a:p>
            <a:pPr marL="0" lvl="0" indent="0" algn="l" rtl="0">
              <a:spcBef>
                <a:spcPts val="0"/>
              </a:spcBef>
              <a:spcAft>
                <a:spcPts val="0"/>
              </a:spcAft>
              <a:buNone/>
            </a:pPr>
            <a:r>
              <a:rPr lang="en-US" sz="1800" b="1" i="0" u="none" strike="noStrike" dirty="0">
                <a:latin typeface="Arial"/>
                <a:ea typeface="Arial"/>
                <a:cs typeface="Arial"/>
                <a:sym typeface="Arial"/>
              </a:rPr>
              <a:t>MHD</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Eight studies examined MHD patients only. Seven studies examined mortality risk according to BMI category.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3 studies,(</a:t>
            </a:r>
            <a:r>
              <a:rPr lang="en-US" sz="1800" dirty="0" err="1">
                <a:solidFill>
                  <a:schemeClr val="dk1"/>
                </a:solidFill>
              </a:rPr>
              <a:t>Chazot</a:t>
            </a:r>
            <a:r>
              <a:rPr lang="en-US" sz="1800" dirty="0">
                <a:solidFill>
                  <a:schemeClr val="dk1"/>
                </a:solidFill>
              </a:rPr>
              <a:t> 2009, </a:t>
            </a:r>
            <a:r>
              <a:rPr lang="en-US" sz="1800" dirty="0" err="1">
                <a:solidFill>
                  <a:schemeClr val="dk1"/>
                </a:solidFill>
              </a:rPr>
              <a:t>Wiesholzer</a:t>
            </a:r>
            <a:r>
              <a:rPr lang="en-US" sz="1800" dirty="0">
                <a:solidFill>
                  <a:schemeClr val="dk1"/>
                </a:solidFill>
              </a:rPr>
              <a:t> 2003, Yen 2010)</a:t>
            </a:r>
            <a:r>
              <a:rPr lang="en-US" sz="1800" b="0" i="0" u="none" strike="noStrike" dirty="0">
                <a:latin typeface="Arial"/>
                <a:ea typeface="Arial"/>
                <a:cs typeface="Arial"/>
                <a:sym typeface="Arial"/>
              </a:rPr>
              <a:t> the authors examined mortality risk according to traditional weight categories (underweight, normal weight, overweight, and obese), although in a study with Taiwanese participants,55 these categories were defined differently.</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5 additional studies, the authors examined risk according to 5 to 11 BMI categories.(</a:t>
            </a:r>
            <a:r>
              <a:rPr lang="en-US" sz="1800" b="0" i="0" u="none" strike="noStrike" dirty="0" err="1">
                <a:latin typeface="Arial"/>
                <a:ea typeface="Arial"/>
                <a:cs typeface="Arial"/>
                <a:sym typeface="Arial"/>
              </a:rPr>
              <a:t>Badve</a:t>
            </a:r>
            <a:r>
              <a:rPr lang="en-US" sz="1800" b="0" i="0" u="none" strike="noStrike" dirty="0">
                <a:latin typeface="Arial"/>
                <a:ea typeface="Arial"/>
                <a:cs typeface="Arial"/>
                <a:sym typeface="Arial"/>
              </a:rPr>
              <a:t> 2014, </a:t>
            </a:r>
            <a:r>
              <a:rPr lang="en-US" sz="1800" b="0" i="0" u="none" strike="noStrike" dirty="0" err="1">
                <a:latin typeface="Arial"/>
                <a:ea typeface="Arial"/>
                <a:cs typeface="Arial"/>
                <a:sym typeface="Arial"/>
              </a:rPr>
              <a:t>Kalantar-Zeheh</a:t>
            </a:r>
            <a:r>
              <a:rPr lang="en-US" sz="1800" b="0" i="0" u="none" strike="noStrike" dirty="0">
                <a:latin typeface="Arial"/>
                <a:ea typeface="Arial"/>
                <a:cs typeface="Arial"/>
                <a:sym typeface="Arial"/>
              </a:rPr>
              <a:t> 2005, </a:t>
            </a:r>
            <a:r>
              <a:rPr lang="en-US" sz="1800" b="0" i="0" u="none" strike="noStrike" dirty="0" err="1">
                <a:latin typeface="Arial"/>
                <a:ea typeface="Arial"/>
                <a:cs typeface="Arial"/>
                <a:sym typeface="Arial"/>
              </a:rPr>
              <a:t>Leavey</a:t>
            </a:r>
            <a:r>
              <a:rPr lang="en-US" sz="1800" b="0" i="0" u="none" strike="noStrike" dirty="0">
                <a:latin typeface="Arial"/>
                <a:ea typeface="Arial"/>
                <a:cs typeface="Arial"/>
                <a:sym typeface="Arial"/>
              </a:rPr>
              <a:t> 20014, Doshi 2016, Ricks 2011)In one study that only compared 2 groups (BMI &lt; 25 or &gt;25 kg/m2), the authors found no association between BMI and mortality at 10 years.(Araujo 2006)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the remaining studies in which BMI was examined according to traditional weight status groups or by 5 to 11 categories, there was consistently a higher risk for mortality for participants who were underweight and lower risk for participants who were overweight or obese.(</a:t>
            </a:r>
            <a:r>
              <a:rPr lang="en-US" sz="1800" b="0" i="0" u="none" strike="noStrike" dirty="0" err="1">
                <a:latin typeface="Arial"/>
                <a:ea typeface="Arial"/>
                <a:cs typeface="Arial"/>
                <a:sym typeface="Arial"/>
              </a:rPr>
              <a:t>Badve</a:t>
            </a:r>
            <a:r>
              <a:rPr lang="en-US" sz="1800" b="0" i="0" u="none" strike="noStrike" dirty="0">
                <a:latin typeface="Arial"/>
                <a:ea typeface="Arial"/>
                <a:cs typeface="Arial"/>
                <a:sym typeface="Arial"/>
              </a:rPr>
              <a:t> 2014, </a:t>
            </a:r>
            <a:r>
              <a:rPr lang="en-US" sz="1800" b="0" i="0" u="none" strike="noStrike" dirty="0" err="1">
                <a:latin typeface="Arial"/>
                <a:ea typeface="Arial"/>
                <a:cs typeface="Arial"/>
                <a:sym typeface="Arial"/>
              </a:rPr>
              <a:t>Chazot</a:t>
            </a:r>
            <a:r>
              <a:rPr lang="en-US" sz="1800" b="0" i="0" u="none" strike="noStrike" dirty="0">
                <a:latin typeface="Arial"/>
                <a:ea typeface="Arial"/>
                <a:cs typeface="Arial"/>
                <a:sym typeface="Arial"/>
              </a:rPr>
              <a:t> 2009, </a:t>
            </a:r>
            <a:r>
              <a:rPr lang="en-US" sz="1800" b="0" i="0" u="none" strike="noStrike" dirty="0" err="1">
                <a:latin typeface="Arial"/>
                <a:ea typeface="Arial"/>
                <a:cs typeface="Arial"/>
                <a:sym typeface="Arial"/>
              </a:rPr>
              <a:t>Leavey</a:t>
            </a:r>
            <a:r>
              <a:rPr lang="en-US" sz="1800" b="0" i="0" u="none" strike="noStrike" dirty="0">
                <a:latin typeface="Arial"/>
                <a:ea typeface="Arial"/>
                <a:cs typeface="Arial"/>
                <a:sym typeface="Arial"/>
              </a:rPr>
              <a:t> 2001,</a:t>
            </a:r>
            <a:r>
              <a:rPr lang="en-US" sz="1800" dirty="0">
                <a:solidFill>
                  <a:schemeClr val="dk1"/>
                </a:solidFill>
              </a:rPr>
              <a:t> </a:t>
            </a:r>
            <a:r>
              <a:rPr lang="en-US" sz="1800" dirty="0" err="1">
                <a:solidFill>
                  <a:schemeClr val="dk1"/>
                </a:solidFill>
              </a:rPr>
              <a:t>Wiesholzer</a:t>
            </a:r>
            <a:r>
              <a:rPr lang="en-US" sz="1800" dirty="0">
                <a:solidFill>
                  <a:schemeClr val="dk1"/>
                </a:solidFill>
              </a:rPr>
              <a:t> 2003, Yen 2010)</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Length of follow-up for these studies ranged from 1.34 to 10 years. There was an inverse relationship with mortality when BMI was measured as a continuous variable in 3 studies, (</a:t>
            </a:r>
            <a:r>
              <a:rPr lang="en-US" sz="1800" b="0" i="0" u="none" strike="noStrike" dirty="0" err="1">
                <a:latin typeface="Arial"/>
                <a:ea typeface="Arial"/>
                <a:cs typeface="Arial"/>
                <a:sym typeface="Arial"/>
              </a:rPr>
              <a:t>Leavey</a:t>
            </a:r>
            <a:r>
              <a:rPr lang="en-US" sz="1800" b="0" i="0" u="none" strike="noStrike" dirty="0">
                <a:latin typeface="Arial"/>
                <a:ea typeface="Arial"/>
                <a:cs typeface="Arial"/>
                <a:sym typeface="Arial"/>
              </a:rPr>
              <a:t> 2001, Molnar 2011, </a:t>
            </a:r>
            <a:r>
              <a:rPr lang="en-US" sz="1800" b="0" i="0" u="none" strike="noStrike" dirty="0" err="1">
                <a:latin typeface="Arial"/>
                <a:ea typeface="Arial"/>
                <a:cs typeface="Arial"/>
                <a:sym typeface="Arial"/>
              </a:rPr>
              <a:t>Wiesholzer</a:t>
            </a:r>
            <a:r>
              <a:rPr lang="en-US" sz="1800" b="0" i="0" u="none" strike="noStrike" dirty="0">
                <a:latin typeface="Arial"/>
                <a:ea typeface="Arial"/>
                <a:cs typeface="Arial"/>
                <a:sym typeface="Arial"/>
              </a:rPr>
              <a:t> 2003), but Harrell C statistic was not significant in de </a:t>
            </a:r>
            <a:r>
              <a:rPr lang="en-US" sz="1800" b="0" i="0" u="none" strike="noStrike" dirty="0" err="1">
                <a:latin typeface="Arial"/>
                <a:ea typeface="Arial"/>
                <a:cs typeface="Arial"/>
                <a:sym typeface="Arial"/>
              </a:rPr>
              <a:t>Roij</a:t>
            </a:r>
            <a:r>
              <a:rPr lang="en-US" sz="1800" b="0" i="0" u="none" strike="noStrike" dirty="0">
                <a:latin typeface="Arial"/>
                <a:ea typeface="Arial"/>
                <a:cs typeface="Arial"/>
                <a:sym typeface="Arial"/>
              </a:rPr>
              <a:t> van </a:t>
            </a:r>
            <a:r>
              <a:rPr lang="en-US" sz="1800" b="0" i="0" u="none" strike="noStrike" dirty="0" err="1">
                <a:latin typeface="Arial"/>
                <a:ea typeface="Arial"/>
                <a:cs typeface="Arial"/>
                <a:sym typeface="Arial"/>
              </a:rPr>
              <a:t>Zuijdewijn</a:t>
            </a:r>
            <a:r>
              <a:rPr lang="en-US" sz="1800" b="0" i="0" u="none" strike="noStrike" dirty="0">
                <a:latin typeface="Arial"/>
                <a:ea typeface="Arial"/>
                <a:cs typeface="Arial"/>
                <a:sym typeface="Arial"/>
              </a:rPr>
              <a:t> et al.</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Findings from correlation studies indicated that BMI was positively associated with albumin level, FM, and LBM measured using a variety of methods in hemodialysis (HD) patients. </a:t>
            </a:r>
            <a:r>
              <a:rPr lang="en-US" sz="1800" b="0" i="0" u="none" strike="noStrike" dirty="0" err="1">
                <a:latin typeface="Arial"/>
                <a:ea typeface="Arial"/>
                <a:cs typeface="Arial"/>
                <a:sym typeface="Arial"/>
              </a:rPr>
              <a:t>Beberashvili</a:t>
            </a:r>
            <a:r>
              <a:rPr lang="en-US" sz="1800" b="0" i="0" u="none" strike="noStrike" dirty="0">
                <a:latin typeface="Arial"/>
                <a:ea typeface="Arial"/>
                <a:cs typeface="Arial"/>
                <a:sym typeface="Arial"/>
              </a:rPr>
              <a:t> et al showed that serum albumin level was significantly and positively correlated with BMI and FM in MHD patients. The higher BMI group had greater LBM (P = 0.001) and FM (P = 0.0001) and higher phase angle and extracellular mass to body cell mass ratio(P &lt; 0.05). MHD patients with elevated BMI demonstrate better nutritional status compared with patients with normal BMI or overweight patients. Severity of inflammation was not related to BMI in MHD patients.</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err="1">
                <a:latin typeface="Arial"/>
                <a:ea typeface="Arial"/>
                <a:cs typeface="Arial"/>
                <a:sym typeface="Arial"/>
              </a:rPr>
              <a:t>Bross</a:t>
            </a:r>
            <a:r>
              <a:rPr lang="en-US" sz="1800" b="0" i="0" u="none" strike="noStrike" dirty="0">
                <a:latin typeface="Arial"/>
                <a:ea typeface="Arial"/>
                <a:cs typeface="Arial"/>
                <a:sym typeface="Arial"/>
              </a:rPr>
              <a:t> et al indicated that BMI had a strong linear correlation with TBF percent measured using </a:t>
            </a:r>
            <a:r>
              <a:rPr lang="en-US" sz="1800" b="0" i="0" u="none" strike="noStrike" dirty="0" err="1">
                <a:latin typeface="Arial"/>
                <a:ea typeface="Arial"/>
                <a:cs typeface="Arial"/>
                <a:sym typeface="Arial"/>
              </a:rPr>
              <a:t>nearinfrared</a:t>
            </a:r>
            <a:r>
              <a:rPr lang="en-US" sz="1800" b="0" i="0" u="none" strike="noStrike" dirty="0">
                <a:latin typeface="Arial"/>
                <a:ea typeface="Arial"/>
                <a:cs typeface="Arial"/>
                <a:sym typeface="Arial"/>
              </a:rPr>
              <a:t> radiation and BIA (Segal) (r ≥ 0.85) in MHD patients. Fat tissue index, as estimated using BIA, was significantly correlated with BMI in the study by </a:t>
            </a:r>
            <a:r>
              <a:rPr lang="en-US" sz="1800" b="0" i="0" u="none" strike="noStrike" dirty="0" err="1">
                <a:latin typeface="Arial"/>
                <a:ea typeface="Arial"/>
                <a:cs typeface="Arial"/>
                <a:sym typeface="Arial"/>
              </a:rPr>
              <a:t>Aatif</a:t>
            </a:r>
            <a:r>
              <a:rPr lang="en-US" sz="1800" b="0" i="0" u="none" strike="noStrike" dirty="0">
                <a:latin typeface="Arial"/>
                <a:ea typeface="Arial"/>
                <a:cs typeface="Arial"/>
                <a:sym typeface="Arial"/>
              </a:rPr>
              <a:t> </a:t>
            </a:r>
            <a:r>
              <a:rPr lang="en-US" sz="1800" b="0" i="0" u="none" strike="noStrike" dirty="0" err="1">
                <a:latin typeface="Arial"/>
                <a:ea typeface="Arial"/>
                <a:cs typeface="Arial"/>
                <a:sym typeface="Arial"/>
              </a:rPr>
              <a:t>etal</a:t>
            </a:r>
            <a:r>
              <a:rPr lang="en-US" sz="1800" b="0" i="0" u="none" strike="noStrike" dirty="0">
                <a:latin typeface="Arial"/>
                <a:ea typeface="Arial"/>
                <a:cs typeface="Arial"/>
                <a:sym typeface="Arial"/>
              </a:rPr>
              <a:t>.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another study, </a:t>
            </a:r>
            <a:r>
              <a:rPr lang="en-US" sz="1800" b="0" i="0" u="none" strike="noStrike" dirty="0" err="1">
                <a:latin typeface="Arial"/>
                <a:ea typeface="Arial"/>
                <a:cs typeface="Arial"/>
                <a:sym typeface="Arial"/>
              </a:rPr>
              <a:t>Kadiri</a:t>
            </a:r>
            <a:r>
              <a:rPr lang="en-US" sz="1800" b="0" i="0" u="none" strike="noStrike" dirty="0">
                <a:latin typeface="Arial"/>
                <a:ea typeface="Arial"/>
                <a:cs typeface="Arial"/>
                <a:sym typeface="Arial"/>
              </a:rPr>
              <a:t> et al showed that BMI was positively correlated with FM (r = 0.493; P = 0.002), serum albumin level (r = 0.340; P = 0.04), and anemia in MHD patients. BMI was negatively correlated with C-reactive protein (CRP) level (r = −0.065; P = 0.702) but had no correlation with LBM (r = 0.278; P = 0.085). </a:t>
            </a:r>
            <a:r>
              <a:rPr lang="en-US" sz="1800" b="0" i="0" u="none" strike="noStrike" dirty="0" err="1">
                <a:latin typeface="Arial"/>
                <a:ea typeface="Arial"/>
                <a:cs typeface="Arial"/>
                <a:sym typeface="Arial"/>
              </a:rPr>
              <a:t>Kahraman</a:t>
            </a:r>
            <a:r>
              <a:rPr lang="en-US" sz="1800" b="0" i="0" u="none" strike="noStrike" dirty="0">
                <a:latin typeface="Arial"/>
                <a:ea typeface="Arial"/>
                <a:cs typeface="Arial"/>
                <a:sym typeface="Arial"/>
              </a:rPr>
              <a:t> et al studied the relationship between CRP level and BMI status and found that CRP levels were significantly higher in obese and underweight MHD patients compared with normal and overweight patients (P &lt; 0.05).</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Steiber et al found that mean BMI was significantly different across the 5 categories of SGA (P &lt; 0.05) in MHD patients. Visser et al demonstrated that there was a strong correlation between the 7-point SGA scale and BMI in MHD patients (r = 0.79; P &lt; 0.001) and percent fat (r = 0.77; P &lt; 0.001).</a:t>
            </a:r>
            <a:endParaRPr dirty="0"/>
          </a:p>
        </p:txBody>
      </p:sp>
      <p:sp>
        <p:nvSpPr>
          <p:cNvPr id="267" name="Google Shape;26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1" i="0" u="none" strike="noStrike">
                <a:latin typeface="Arial"/>
                <a:ea typeface="Arial"/>
                <a:cs typeface="Arial"/>
                <a:sym typeface="Arial"/>
              </a:rPr>
              <a:t>MHD and PD</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Three studies reported on the relationship between BMI and mortality in a combination of MHD and PD patients.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In Mathew et al, participants who survived had higher baseline BMI compared with the group that did not survive, but BMI category was not a significant predictor.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Hoogeveen et al demonstrated that underweight and obesity were risk factors in a combination of MHD/PD patients younger than 65 years, but for those who were at least 65 years old, there was no relationship between BMI and mortality.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Lievense et al demonstrated that PD patients had lower mortality risk compared with MHD patients.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Leinig et al showed that there was a positive correlation between BMI and FM in predialysis (r = 0.67; P = 0.0002), MHD (r = 0.67; P = 0.0002), and PD (r = 0.79; P &lt; 0.0001) patients.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Nakao et al indicated that BMI was significantly correlated with BPI score in MHD and PD patients (r values ranging from 0.778 to 0.886; P &lt; 0.0001).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Hoogeveen et al followed up dialysis patients younger than 65 or 65 years and older for 7 years. In the multivariable-adjusted model, compared with those with “normal” weight status, those who were categorized as underweight (hazard ratio [HR], 2.00 [95% CI, 1.30-3.07]) and obese (HR, 1.57 [95% CI, 1.08-2.28]) had a significantly higher hazard of mortality for those who were younger than 65 years, but there was no significant relationship between weight status and mortality for those 65 years and older.</a:t>
            </a:r>
            <a:endParaRPr/>
          </a:p>
          <a:p>
            <a:pPr marL="0" lvl="0" indent="0" algn="l" rtl="0">
              <a:spcBef>
                <a:spcPts val="0"/>
              </a:spcBef>
              <a:spcAft>
                <a:spcPts val="0"/>
              </a:spcAft>
              <a:buNone/>
            </a:pPr>
            <a:r>
              <a:rPr lang="en-US" sz="1800" b="1" i="0" u="none" strike="noStrike">
                <a:latin typeface="Arial"/>
                <a:ea typeface="Arial"/>
                <a:cs typeface="Arial"/>
                <a:sym typeface="Arial"/>
              </a:rPr>
              <a:t>PD</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Four studies reported on the relationship between BMI and mortality in PD patients.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Badve et al found that underweight increased mortality risk at 2.3 years but results regarding higher BMI categories were not consistent.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Leinig et al found no difference in mortality risk according to whether PD patients had BMI &lt; 23 or &gt;23 kg/m2 at 2 years.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McDonald et al found that in adjusted analysis, PD patients who were obese had higher risk for mortality (up to 10 years) compared with patients with normal weight status.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In the study by Kim et al, the group with the lowest quartile of BMI had the highest mortality risk at 2 years, but there were no other significant associations.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In a systematic review performed by Ahmadi et al, the authors confirmed an increased risk for 1-year mortality for people with CKD who were underweight, but this relationship did not persist for 2-, 3- and</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5-year mortality.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Conversely, Ahmadi et al found that overweight or obesity status decreased mortality risk at 1, but not 2, 3, or 5 years.  CKD patients not receiving dialysis.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2 studies examined the relationship between BMI and mortality in CKD patients not receiving dialysis. Madero et al examined risk according to BMI quartile and found no relationship. Hanks et al took a different approach and examined risk not only according to traditional BMI categories, but also according to whether participants were metabolically healthy. Of those who were metabolically healthy, there was decreased risk for overweight/ obese participants compared with those with normal BMI. However, there was no difference in mortality risk according to weight status in those who were metabolically unhealthy. These findings were consistent with a systematic review by Ahmadi et al.</a:t>
            </a:r>
            <a:endParaRPr/>
          </a:p>
          <a:p>
            <a:pPr marL="0" lvl="0" indent="0" algn="l" rtl="0">
              <a:spcBef>
                <a:spcPts val="0"/>
              </a:spcBef>
              <a:spcAft>
                <a:spcPts val="0"/>
              </a:spcAft>
              <a:buNone/>
            </a:pPr>
            <a:r>
              <a:rPr lang="en-US" sz="1800" b="1" i="0" u="none" strike="noStrike">
                <a:latin typeface="Arial"/>
                <a:ea typeface="Arial"/>
                <a:cs typeface="Arial"/>
                <a:sym typeface="Arial"/>
              </a:rPr>
              <a:t>Transplant</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A systematic review by Ahmadiet al examined the relationship between BMI and mortality in more than 150,000 adults with CKD with a kidney transplant. The authors conclude that compared with participants with “normal” weight status at baseline, those who were underweight (HR, 1.09 [95% CI, 1.02-1.20]) or overweight/obese (HR, 1.20 [95% CI, 1.14-1.23]) were at increased hazard of mortality.</a:t>
            </a:r>
            <a:endParaRPr/>
          </a:p>
        </p:txBody>
      </p:sp>
      <p:sp>
        <p:nvSpPr>
          <p:cNvPr id="274" name="Google Shape;274;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9:notes"/>
          <p:cNvSpPr txBox="1"/>
          <p:nvPr/>
        </p:nvSpPr>
        <p:spPr>
          <a:xfrm>
            <a:off x="1450670" y="939441"/>
            <a:ext cx="4199687" cy="3218398"/>
          </a:xfrm>
          <a:prstGeom prst="rect">
            <a:avLst/>
          </a:prstGeom>
          <a:solidFill>
            <a:srgbClr val="FFFFFF"/>
          </a:solidFill>
          <a:ln w="9525" cap="flat" cmpd="sng">
            <a:solidFill>
              <a:srgbClr val="000000"/>
            </a:solidFill>
            <a:prstDash val="solid"/>
            <a:miter lim="800000"/>
            <a:headEnd type="none" w="sm" len="sm"/>
            <a:tailEnd type="none" w="sm" len="sm"/>
          </a:ln>
        </p:spPr>
        <p:txBody>
          <a:bodyPr spcFirstLastPara="1" wrap="square" lIns="84525" tIns="42250" rIns="84525" bIns="4225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80" name="Google Shape;280;p29:notes"/>
          <p:cNvSpPr txBox="1">
            <a:spLocks noGrp="1"/>
          </p:cNvSpPr>
          <p:nvPr>
            <p:ph type="body" idx="1"/>
          </p:nvPr>
        </p:nvSpPr>
        <p:spPr>
          <a:xfrm>
            <a:off x="1083651" y="4469010"/>
            <a:ext cx="4940978" cy="3571059"/>
          </a:xfrm>
          <a:prstGeom prst="rect">
            <a:avLst/>
          </a:prstGeom>
          <a:noFill/>
          <a:ln>
            <a:noFill/>
          </a:ln>
        </p:spPr>
        <p:txBody>
          <a:bodyPr spcFirstLastPara="1" wrap="square" lIns="0" tIns="0" rIns="0" bIns="0" anchor="t" anchorCtr="0">
            <a:noAutofit/>
          </a:bodyPr>
          <a:lstStyle/>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Elsayed et al (2008) studied persons with CKD (eGFR=15-60 ml/min/1.73m</a:t>
            </a:r>
            <a:r>
              <a:rPr lang="en-US" baseline="30000">
                <a:latin typeface="Arial"/>
                <a:ea typeface="Arial"/>
                <a:cs typeface="Arial"/>
                <a:sym typeface="Arial"/>
              </a:rPr>
              <a:t>2</a:t>
            </a:r>
            <a:r>
              <a:rPr lang="en-US">
                <a:latin typeface="Arial"/>
                <a:ea typeface="Arial"/>
                <a:cs typeface="Arial"/>
                <a:sym typeface="Arial"/>
              </a:rPr>
              <a:t>) (N=1,669) from two community studies:  The Atherosclerosis Risk in Communities Study and the Cardiovascular Health Study.  WHR, not BMI, is associated with cardiac events (HR=1.36).  </a:t>
            </a:r>
            <a:endParaRPr/>
          </a:p>
          <a:p>
            <a:pPr marL="171450" lvl="0" indent="-171450" algn="l" rtl="0">
              <a:spcBef>
                <a:spcPts val="0"/>
              </a:spcBef>
              <a:spcAft>
                <a:spcPts val="0"/>
              </a:spcAft>
              <a:buClr>
                <a:schemeClr val="dk1"/>
              </a:buClr>
              <a:buSzPts val="1200"/>
              <a:buFont typeface="Arial"/>
              <a:buChar char="•"/>
            </a:pPr>
            <a:r>
              <a:rPr lang="en-US">
                <a:latin typeface="Arial"/>
                <a:ea typeface="Arial"/>
                <a:cs typeface="Arial"/>
                <a:sym typeface="Arial"/>
              </a:rPr>
              <a:t>Using only BMI may underestimate the importance of obesity as a CVD risk factor in CKD. Additional analysis published by this same research team (</a:t>
            </a:r>
            <a:r>
              <a:rPr lang="en-US"/>
              <a:t>Elsayed, et al., AJKD, 2008: 29-38), also indicated that WHR, but not BMI, is associated with incident CKD and mortality.   </a:t>
            </a:r>
            <a:endParaRPr/>
          </a:p>
          <a:p>
            <a:pPr marL="171450" lvl="0" indent="-171450" algn="l" rtl="0">
              <a:spcBef>
                <a:spcPts val="0"/>
              </a:spcBef>
              <a:spcAft>
                <a:spcPts val="0"/>
              </a:spcAft>
              <a:buClr>
                <a:schemeClr val="dk1"/>
              </a:buClr>
              <a:buSzPts val="1200"/>
              <a:buFont typeface="Arial"/>
              <a:buChar char="•"/>
            </a:pPr>
            <a:r>
              <a:rPr lang="en-US"/>
              <a:t>Assessment of CKD risk should use WHR rather than BMI as an anthropometric measure of obesity.  </a:t>
            </a:r>
            <a:endParaRPr/>
          </a:p>
          <a:p>
            <a:pPr marL="171450" lvl="0" indent="-171450" algn="l" rtl="0">
              <a:spcBef>
                <a:spcPts val="0"/>
              </a:spcBef>
              <a:spcAft>
                <a:spcPts val="0"/>
              </a:spcAft>
              <a:buClr>
                <a:schemeClr val="dk1"/>
              </a:buClr>
              <a:buSzPts val="1200"/>
              <a:buFont typeface="Arial"/>
              <a:buChar char="•"/>
            </a:pPr>
            <a:r>
              <a:rPr lang="en-US"/>
              <a:t>In 2009, Postorino et al (J Am Coll Cardiol) explored the relationship of abdominal obesity (measured by WHR and WC) and BMI to all-cause and cardiovascular mortality among patients in Calabria Registry of Dialysis and Transplantation in southern Italy.  Their findings supported Elsayed’s results in that WHR and WC were predictive of mortality, and BMI was of limited utility.</a:t>
            </a:r>
            <a:endParaRPr/>
          </a:p>
          <a:p>
            <a:pPr marL="0" lvl="0" indent="0" algn="l" rtl="0">
              <a:spcBef>
                <a:spcPts val="0"/>
              </a:spcBef>
              <a:spcAft>
                <a:spcPts val="0"/>
              </a:spcAft>
              <a:buNone/>
            </a:pPr>
            <a:endParaRPr b="0"/>
          </a:p>
        </p:txBody>
      </p:sp>
      <p:sp>
        <p:nvSpPr>
          <p:cNvPr id="281" name="Google Shape;281;p29:notes"/>
          <p:cNvSpPr txBox="1"/>
          <p:nvPr/>
        </p:nvSpPr>
        <p:spPr>
          <a:xfrm>
            <a:off x="1296239" y="7149575"/>
            <a:ext cx="4354119" cy="5063847"/>
          </a:xfrm>
          <a:prstGeom prst="rect">
            <a:avLst/>
          </a:prstGeom>
          <a:noFill/>
          <a:ln>
            <a:noFill/>
          </a:ln>
        </p:spPr>
        <p:txBody>
          <a:bodyPr spcFirstLastPara="1" wrap="square" lIns="92350" tIns="46175" rIns="92350" bIns="46175" anchor="t" anchorCtr="0">
            <a:noAutofit/>
          </a:bodyPr>
          <a:lstStyle/>
          <a:p>
            <a:pPr marL="288606" marR="0" lvl="0" indent="-288606" algn="l" rtl="0">
              <a:spcBef>
                <a:spcPts val="0"/>
              </a:spcBef>
              <a:spcAft>
                <a:spcPts val="0"/>
              </a:spcAft>
              <a:buClr>
                <a:schemeClr val="dk1"/>
              </a:buClr>
              <a:buSzPts val="1900"/>
              <a:buFont typeface="Arial"/>
              <a:buChar char="•"/>
            </a:pPr>
            <a:r>
              <a:rPr lang="en-US" sz="1900">
                <a:solidFill>
                  <a:schemeClr val="dk1"/>
                </a:solidFill>
                <a:latin typeface="Calibri"/>
                <a:ea typeface="Calibri"/>
                <a:cs typeface="Calibri"/>
                <a:sym typeface="Calibri"/>
              </a:rPr>
              <a:t>Fourty-four clinically stable CKD patients at Stages 3–4 who were under treatment in a single outpatient clinic</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Males: 66%; age: 62.9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13.9 years</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BMI: 25.5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5.1 kg/m</a:t>
            </a:r>
            <a:r>
              <a:rPr lang="en-US" sz="1900" b="0" i="0" u="none" strike="noStrike" cap="none" baseline="30000">
                <a:solidFill>
                  <a:schemeClr val="dk1"/>
                </a:solidFill>
                <a:latin typeface="Calibri"/>
                <a:ea typeface="Calibri"/>
                <a:cs typeface="Calibri"/>
                <a:sym typeface="Calibri"/>
              </a:rPr>
              <a:t>2</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eGFR: 34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12.3 mL/min/1.73m</a:t>
            </a:r>
            <a:r>
              <a:rPr lang="en-US" sz="1900" b="0" i="0" u="none" strike="noStrike" cap="none" baseline="30000">
                <a:solidFill>
                  <a:schemeClr val="dk1"/>
                </a:solidFill>
                <a:latin typeface="Calibri"/>
                <a:ea typeface="Calibri"/>
                <a:cs typeface="Calibri"/>
                <a:sym typeface="Calibri"/>
              </a:rPr>
              <a:t>2</a:t>
            </a:r>
            <a:endParaRPr sz="1900" b="0" i="0" u="none" strike="noStrike" cap="none">
              <a:solidFill>
                <a:schemeClr val="dk1"/>
              </a:solidFill>
              <a:latin typeface="Calibri"/>
              <a:ea typeface="Calibri"/>
              <a:cs typeface="Calibri"/>
              <a:sym typeface="Calibri"/>
            </a:endParaRPr>
          </a:p>
          <a:p>
            <a:pPr marL="288606" marR="0" lvl="0" indent="-288606" algn="l" rtl="0">
              <a:spcBef>
                <a:spcPts val="0"/>
              </a:spcBef>
              <a:spcAft>
                <a:spcPts val="0"/>
              </a:spcAft>
              <a:buClr>
                <a:schemeClr val="dk1"/>
              </a:buClr>
              <a:buSzPts val="1900"/>
              <a:buFont typeface="Arial"/>
              <a:buChar char="•"/>
            </a:pPr>
            <a:r>
              <a:rPr lang="en-US" sz="1900" u="sng">
                <a:solidFill>
                  <a:schemeClr val="dk1"/>
                </a:solidFill>
                <a:latin typeface="Calibri"/>
                <a:ea typeface="Calibri"/>
                <a:cs typeface="Calibri"/>
                <a:sym typeface="Calibri"/>
              </a:rPr>
              <a:t>Results</a:t>
            </a:r>
            <a:r>
              <a:rPr lang="en-US" sz="1900">
                <a:solidFill>
                  <a:schemeClr val="dk1"/>
                </a:solidFill>
                <a:latin typeface="Calibri"/>
                <a:ea typeface="Calibri"/>
                <a:cs typeface="Calibri"/>
                <a:sym typeface="Calibri"/>
              </a:rPr>
              <a:t> from baseline to 12-month values</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BMI: 25.5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5.1 to 25.7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4.9</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WC: Men 89.5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11.1 to 90.1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12.1 and  Women 88.6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12.7 to 89.2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9.4</a:t>
            </a:r>
            <a:endParaRPr/>
          </a:p>
          <a:p>
            <a:pPr marL="750374" marR="0" lvl="1" indent="-288606" algn="l" rtl="0">
              <a:spcBef>
                <a:spcPts val="0"/>
              </a:spcBef>
              <a:spcAft>
                <a:spcPts val="0"/>
              </a:spcAft>
              <a:buClr>
                <a:schemeClr val="dk1"/>
              </a:buClr>
              <a:buSzPts val="1900"/>
              <a:buFont typeface="Arial Narrow"/>
              <a:buChar char="–"/>
            </a:pPr>
            <a:r>
              <a:rPr lang="en-US" sz="1900" b="0" i="0" u="none" strike="noStrike" cap="none">
                <a:solidFill>
                  <a:schemeClr val="dk1"/>
                </a:solidFill>
                <a:latin typeface="Calibri"/>
                <a:ea typeface="Calibri"/>
                <a:cs typeface="Calibri"/>
                <a:sym typeface="Calibri"/>
              </a:rPr>
              <a:t>CRP (mg/L): 10.5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6.3 to 10.3 </a:t>
            </a:r>
            <a:r>
              <a:rPr lang="en-US" sz="1900" b="0" i="0" u="sng" strike="noStrike" cap="none">
                <a:solidFill>
                  <a:schemeClr val="dk1"/>
                </a:solidFill>
                <a:latin typeface="Calibri"/>
                <a:ea typeface="Calibri"/>
                <a:cs typeface="Calibri"/>
                <a:sym typeface="Calibri"/>
              </a:rPr>
              <a:t>+</a:t>
            </a:r>
            <a:r>
              <a:rPr lang="en-US" sz="1900" b="0" i="0" u="none" strike="noStrike" cap="none">
                <a:solidFill>
                  <a:schemeClr val="dk1"/>
                </a:solidFill>
                <a:latin typeface="Calibri"/>
                <a:ea typeface="Calibri"/>
                <a:cs typeface="Calibri"/>
                <a:sym typeface="Calibri"/>
              </a:rPr>
              <a:t> 7.0</a:t>
            </a:r>
            <a:endParaRPr sz="1900" b="0" i="0" u="none" strike="noStrike" cap="none">
              <a:solidFill>
                <a:schemeClr val="dk1"/>
              </a:solidFill>
              <a:latin typeface="Calibri"/>
              <a:ea typeface="Calibri"/>
              <a:cs typeface="Calibri"/>
              <a:sym typeface="Calibri"/>
            </a:endParaRPr>
          </a:p>
        </p:txBody>
      </p:sp>
      <p:sp>
        <p:nvSpPr>
          <p:cNvPr id="282" name="Google Shape;28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To emphasize the importance of assessing central obesity versus generalized obesity among the general population, the diagram in the slide demonstrates the highest risk occurs in overweight or obese individuals with the largest waist circumference.</a:t>
            </a:r>
            <a:endParaRPr dirty="0"/>
          </a:p>
        </p:txBody>
      </p:sp>
      <p:sp>
        <p:nvSpPr>
          <p:cNvPr id="379" name="Google Shape;379;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1" name="Google Shape;39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dirty="0">
                <a:solidFill>
                  <a:srgbClr val="2A2A2A"/>
                </a:solidFill>
                <a:effectLst/>
                <a:latin typeface="inherit"/>
              </a:rPr>
              <a:t>Theoretical description of the concept of conicity index (Ci). Ci models the accumulation of fat in the abdominal area as progression of the body from a cylindrical ( </a:t>
            </a:r>
            <a:r>
              <a:rPr lang="en-US" b="1" i="0" dirty="0">
                <a:solidFill>
                  <a:srgbClr val="2A2A2A"/>
                </a:solidFill>
                <a:effectLst/>
                <a:latin typeface="inherit"/>
              </a:rPr>
              <a:t>A</a:t>
            </a:r>
            <a:r>
              <a:rPr lang="en-US" b="0" i="0" dirty="0">
                <a:solidFill>
                  <a:srgbClr val="2A2A2A"/>
                </a:solidFill>
                <a:effectLst/>
                <a:latin typeface="inherit"/>
              </a:rPr>
              <a:t> ) to a biconical shape ( </a:t>
            </a:r>
            <a:r>
              <a:rPr lang="en-US" b="1" i="0" dirty="0">
                <a:solidFill>
                  <a:srgbClr val="2A2A2A"/>
                </a:solidFill>
                <a:effectLst/>
                <a:latin typeface="inherit"/>
              </a:rPr>
              <a:t>B</a:t>
            </a:r>
            <a:r>
              <a:rPr lang="en-US" b="0" i="0" dirty="0">
                <a:solidFill>
                  <a:srgbClr val="2A2A2A"/>
                </a:solidFill>
                <a:effectLst/>
                <a:latin typeface="inherit"/>
              </a:rPr>
              <a:t> ). This anthropometric estimate is derived ( </a:t>
            </a:r>
            <a:r>
              <a:rPr lang="en-US" b="1" i="0" dirty="0">
                <a:solidFill>
                  <a:srgbClr val="2A2A2A"/>
                </a:solidFill>
                <a:effectLst/>
                <a:latin typeface="inherit"/>
              </a:rPr>
              <a:t>C</a:t>
            </a:r>
            <a:r>
              <a:rPr lang="en-US" b="0" i="0" dirty="0">
                <a:solidFill>
                  <a:srgbClr val="2A2A2A"/>
                </a:solidFill>
                <a:effectLst/>
                <a:latin typeface="inherit"/>
              </a:rPr>
              <a:t> ) from the waist circumference, the weight and the height .</a:t>
            </a:r>
          </a:p>
          <a:p>
            <a:pPr marL="171450" lvl="0" indent="-171450" algn="l" rtl="0">
              <a:spcBef>
                <a:spcPts val="0"/>
              </a:spcBef>
              <a:spcAft>
                <a:spcPts val="0"/>
              </a:spcAft>
              <a:buFont typeface="Arial" panose="020B0604020202020204" pitchFamily="34" charset="0"/>
              <a:buChar char="•"/>
            </a:pPr>
            <a:r>
              <a:rPr lang="en-US" dirty="0"/>
              <a:t>Cordeiro and colleagues tested the hypothesis of analyzing whether abdominal fat disposition is associated with inflammation, protein-energy wasting, and mortality in 173 prevalent hemodialysis patients.  Abdominal fat deposition was represented by means of the conicity index (Ci), an anthropometric estimate that models the relative accumulation of abdominal fat as the deviation of body shape from a cylindrical towards a double-cone shape (i.e., two cones with a common base at the waist level).  The index is derived from waist circumference, weight and height.  Study suggests that adipose tissue location, rather than adipose tissue mass, is of utmost importance for metabolic and inflammatory consequences of obesity in CKD. </a:t>
            </a:r>
          </a:p>
          <a:p>
            <a:pPr marL="171450" lvl="0" indent="-171450" algn="l" rtl="0">
              <a:spcBef>
                <a:spcPts val="0"/>
              </a:spcBef>
              <a:spcAft>
                <a:spcPts val="0"/>
              </a:spcAft>
              <a:buFont typeface="Arial" panose="020B0604020202020204" pitchFamily="34" charset="0"/>
              <a:buChar char="•"/>
            </a:pPr>
            <a:r>
              <a:rPr lang="en-US" b="0" i="0" dirty="0">
                <a:solidFill>
                  <a:srgbClr val="2A2A2A"/>
                </a:solidFill>
                <a:effectLst/>
                <a:latin typeface="Merriweather"/>
              </a:rPr>
              <a:t>Abdominal fat deposition in hemodialysis patients is linked to both inflammation and PEW, resulting in an increased mortality risk.</a:t>
            </a:r>
            <a:endParaRPr lang="en-US" dirty="0"/>
          </a:p>
          <a:p>
            <a:pPr marL="0" lvl="0" indent="0" algn="l" rtl="0">
              <a:spcBef>
                <a:spcPts val="0"/>
              </a:spcBef>
              <a:spcAft>
                <a:spcPts val="0"/>
              </a:spcAft>
              <a:buNone/>
            </a:pPr>
            <a:endParaRPr lang="en-US" b="0" i="0" dirty="0">
              <a:solidFill>
                <a:srgbClr val="2A2A2A"/>
              </a:solidFill>
              <a:effectLst/>
              <a:latin typeface="inherit"/>
            </a:endParaRPr>
          </a:p>
          <a:p>
            <a:pPr algn="l" fontAlgn="base"/>
            <a:endParaRPr lang="en-US" b="1" i="0" dirty="0">
              <a:solidFill>
                <a:srgbClr val="2A2A2A"/>
              </a:solidFill>
              <a:effectLst/>
              <a:latin typeface="Source Sans Pro" panose="020B0503030403020204" pitchFamily="34" charset="0"/>
            </a:endParaRPr>
          </a:p>
          <a:p>
            <a:pPr marL="0" lvl="0" indent="0" algn="l" rtl="0">
              <a:spcBef>
                <a:spcPts val="0"/>
              </a:spcBef>
              <a:spcAft>
                <a:spcPts val="0"/>
              </a:spcAft>
              <a:buNone/>
            </a:pPr>
            <a:endParaRPr dirty="0"/>
          </a:p>
        </p:txBody>
      </p:sp>
      <p:sp>
        <p:nvSpPr>
          <p:cNvPr id="392" name="Google Shape;39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3" name="Google Shape;40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200" b="0" i="0" u="none" strike="noStrike" dirty="0">
                <a:latin typeface="Arial"/>
                <a:ea typeface="Arial"/>
                <a:cs typeface="Arial"/>
                <a:sym typeface="Arial"/>
              </a:rPr>
              <a:t>In patients receiving dialysis, weight to calculate BMI should be measured following dialysis treatment to improve accuracy.</a:t>
            </a:r>
            <a:endParaRPr lang="en-US" dirty="0"/>
          </a:p>
          <a:p>
            <a:pPr marL="285750" lvl="0" indent="-285750" algn="l" rtl="0">
              <a:spcBef>
                <a:spcPts val="0"/>
              </a:spcBef>
              <a:spcAft>
                <a:spcPts val="0"/>
              </a:spcAft>
              <a:buClr>
                <a:schemeClr val="dk1"/>
              </a:buClr>
              <a:buSzPts val="1800"/>
              <a:buFont typeface="Arial"/>
              <a:buChar char="•"/>
            </a:pPr>
            <a:r>
              <a:rPr lang="en-US" sz="1200" b="0" i="0" u="none" strike="noStrike" dirty="0">
                <a:latin typeface="Arial"/>
                <a:ea typeface="Arial"/>
                <a:cs typeface="Arial"/>
                <a:sym typeface="Arial"/>
              </a:rPr>
              <a:t>For certain patients, such as those with polycystic kidney disease, nutrition screening using standard BMI (and waist circumference) measurements is not suitable.</a:t>
            </a:r>
            <a:endParaRPr lang="en-US" dirty="0"/>
          </a:p>
          <a:p>
            <a:pPr marL="0" lvl="0" indent="0" algn="l" rtl="0">
              <a:spcBef>
                <a:spcPts val="0"/>
              </a:spcBef>
              <a:spcAft>
                <a:spcPts val="0"/>
              </a:spcAft>
              <a:buNone/>
            </a:pPr>
            <a:endParaRPr dirty="0"/>
          </a:p>
        </p:txBody>
      </p:sp>
      <p:sp>
        <p:nvSpPr>
          <p:cNvPr id="404" name="Google Shape;40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patients receiving dialysis, weight to calculate BMI should be measured following dialysis treatment to improve accuracy.</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For certain patients, such as those with polycystic kidney disease, nutrition screening using standard BMI (and waist circumference) measurements is not suitable.</a:t>
            </a:r>
            <a:endParaRPr dirty="0"/>
          </a:p>
        </p:txBody>
      </p:sp>
      <p:sp>
        <p:nvSpPr>
          <p:cNvPr id="411" name="Google Shape;41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b="0" i="0" u="none" strike="noStrike">
                <a:latin typeface="Arial"/>
                <a:ea typeface="Arial"/>
                <a:cs typeface="Arial"/>
                <a:sym typeface="Arial"/>
              </a:rPr>
              <a:t>Good-quality calipers are needed to obtain an accurate measurement of SKF. However, the measurer must be trained to obtain accurate results.</a:t>
            </a:r>
            <a:endParaRPr/>
          </a:p>
        </p:txBody>
      </p:sp>
      <p:sp>
        <p:nvSpPr>
          <p:cNvPr id="418" name="Google Shape;41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Sections of this presentation include:</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Usual Care</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Technical Devices and Anthropometric Measurements to Assess Body Composition</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 Assessment with Laboratory Measurements</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Handgrip Strength</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Methods to Assess Energy Requirements</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Composite Nutrition Indices</a:t>
            </a:r>
            <a:endParaRPr/>
          </a:p>
          <a:p>
            <a:pPr marL="171450" lvl="0" indent="-171450" algn="l" rtl="0">
              <a:spcBef>
                <a:spcPts val="0"/>
              </a:spcBef>
              <a:spcAft>
                <a:spcPts val="0"/>
              </a:spcAft>
              <a:buClr>
                <a:srgbClr val="000000"/>
              </a:buClr>
              <a:buSzPts val="1200"/>
              <a:buFont typeface="Arial"/>
              <a:buChar char="•"/>
            </a:pPr>
            <a:r>
              <a:rPr lang="en-US">
                <a:solidFill>
                  <a:srgbClr val="000000"/>
                </a:solidFill>
              </a:rPr>
              <a:t>Tools/Methods Used to Assess Protein and Calorie Intake</a:t>
            </a:r>
            <a:endParaRPr/>
          </a:p>
          <a:p>
            <a:pPr marL="0" lvl="0" indent="0" algn="l" rtl="0">
              <a:spcBef>
                <a:spcPts val="0"/>
              </a:spcBef>
              <a:spcAft>
                <a:spcPts val="0"/>
              </a:spcAft>
              <a:buNone/>
            </a:pPr>
            <a:endParaRPr/>
          </a:p>
        </p:txBody>
      </p:sp>
      <p:sp>
        <p:nvSpPr>
          <p:cNvPr id="89" name="Google Shape;8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chemeClr val="dk1"/>
                </a:solidFill>
              </a:rPr>
              <a:t>The guideline for using creatinine kinetics to measure muscle mass applies to all adult patients with CKD.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chemeClr val="dk1"/>
                </a:solidFill>
              </a:rPr>
              <a:t>However, the procedure requires the patient to collect his or her urine for a 24-hour period and preferably to keep the collection on ice, which may make the procedure inconvenient for some patients.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b="0" i="0" u="none" strike="noStrike" dirty="0">
                <a:solidFill>
                  <a:schemeClr val="dk1"/>
                </a:solidFill>
              </a:rPr>
              <a:t>Furthermore, intake of meat or protein supplements containing creatine may contribute to urinary creatinine excretion and this must be considered when calculating creatinine kinetics. In MHD patients, creatinine kinetics based on pre- and post-HD serum creatinine measurements is more reliable for patients who are anuric.</a:t>
            </a:r>
            <a:endParaRPr lang="en-US" dirty="0"/>
          </a:p>
          <a:p>
            <a:pPr marL="0" lvl="0" indent="0" algn="l" rtl="0">
              <a:spcBef>
                <a:spcPts val="0"/>
              </a:spcBef>
              <a:spcAft>
                <a:spcPts val="0"/>
              </a:spcAft>
              <a:buNone/>
            </a:pPr>
            <a:endParaRPr dirty="0"/>
          </a:p>
        </p:txBody>
      </p:sp>
      <p:sp>
        <p:nvSpPr>
          <p:cNvPr id="425" name="Google Shape;425;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800" b="0" i="0" u="none" strike="noStrike" dirty="0">
                <a:latin typeface="Arial"/>
                <a:ea typeface="Arial"/>
                <a:cs typeface="Arial"/>
                <a:sym typeface="Arial"/>
              </a:rPr>
              <a:t>When using published weight norms in the anthropometric assessment of adult patients with CKD, caution must be used because each norm has significant drawbacks.</a:t>
            </a:r>
          </a:p>
          <a:p>
            <a:pPr marL="0" lvl="0" indent="0" algn="l" rtl="0">
              <a:lnSpc>
                <a:spcPct val="90000"/>
              </a:lnSpc>
              <a:spcBef>
                <a:spcPts val="0"/>
              </a:spcBef>
              <a:spcAft>
                <a:spcPts val="0"/>
              </a:spcAft>
              <a:buClr>
                <a:schemeClr val="dk1"/>
              </a:buClr>
              <a:buSzPts val="2400"/>
              <a:buNone/>
            </a:pPr>
            <a:endParaRPr lang="en-US" dirty="0"/>
          </a:p>
          <a:p>
            <a:pPr marL="0" lvl="0" indent="0" algn="l" rtl="0">
              <a:lnSpc>
                <a:spcPct val="90000"/>
              </a:lnSpc>
              <a:spcBef>
                <a:spcPts val="1000"/>
              </a:spcBef>
              <a:spcAft>
                <a:spcPts val="0"/>
              </a:spcAft>
              <a:buClr>
                <a:schemeClr val="dk1"/>
              </a:buClr>
              <a:buSzPts val="2200"/>
              <a:buFont typeface="Arial"/>
              <a:buNone/>
            </a:pPr>
            <a:r>
              <a:rPr lang="en-US" sz="1200" b="1" i="0" u="none" strike="noStrike" dirty="0">
                <a:solidFill>
                  <a:schemeClr val="dk1"/>
                </a:solidFill>
              </a:rPr>
              <a:t>Caution</a:t>
            </a:r>
            <a:r>
              <a:rPr lang="en-US" sz="1200" b="0" i="0" u="none" strike="noStrike" dirty="0">
                <a:solidFill>
                  <a:schemeClr val="dk1"/>
                </a:solidFill>
              </a:rPr>
              <a:t>: IBW is not generalizable to the CKD population and data-gathering methods were not standardized</a:t>
            </a:r>
          </a:p>
          <a:p>
            <a:pPr marL="0" lvl="0" indent="0" algn="l" rtl="0">
              <a:lnSpc>
                <a:spcPct val="90000"/>
              </a:lnSpc>
              <a:spcBef>
                <a:spcPts val="1000"/>
              </a:spcBef>
              <a:spcAft>
                <a:spcPts val="0"/>
              </a:spcAft>
              <a:buClr>
                <a:schemeClr val="dk1"/>
              </a:buClr>
              <a:buSzPts val="2200"/>
              <a:buFont typeface="Arial"/>
              <a:buNone/>
            </a:pPr>
            <a:endParaRPr lang="en-US" b="0" dirty="0"/>
          </a:p>
          <a:p>
            <a:pPr marL="0" lvl="0" indent="0" algn="l" rtl="0">
              <a:lnSpc>
                <a:spcPct val="90000"/>
              </a:lnSpc>
              <a:spcBef>
                <a:spcPts val="1000"/>
              </a:spcBef>
              <a:spcAft>
                <a:spcPts val="0"/>
              </a:spcAft>
              <a:buClr>
                <a:schemeClr val="dk1"/>
              </a:buClr>
              <a:buSzPts val="2200"/>
              <a:buFont typeface="Arial"/>
              <a:buNone/>
            </a:pPr>
            <a:r>
              <a:rPr lang="en-US" sz="1200" b="1" i="0" u="none" strike="noStrike" dirty="0">
                <a:solidFill>
                  <a:schemeClr val="dk1"/>
                </a:solidFill>
              </a:rPr>
              <a:t>Caution: </a:t>
            </a:r>
            <a:r>
              <a:rPr lang="en-US" sz="1200" b="0" i="0" u="none" strike="noStrike" dirty="0" err="1">
                <a:solidFill>
                  <a:schemeClr val="dk1"/>
                </a:solidFill>
              </a:rPr>
              <a:t>Hamwi</a:t>
            </a:r>
            <a:r>
              <a:rPr lang="en-US" sz="1200" b="0" i="0" u="none" strike="noStrike" dirty="0">
                <a:solidFill>
                  <a:schemeClr val="dk1"/>
                </a:solidFill>
              </a:rPr>
              <a:t> a quick and easy method for determining optimal body weight but has no scientific data to support its use.)</a:t>
            </a:r>
          </a:p>
          <a:p>
            <a:pPr marL="0" lvl="0" indent="0" algn="l" rtl="0">
              <a:lnSpc>
                <a:spcPct val="90000"/>
              </a:lnSpc>
              <a:spcBef>
                <a:spcPts val="1000"/>
              </a:spcBef>
              <a:spcAft>
                <a:spcPts val="0"/>
              </a:spcAft>
              <a:buClr>
                <a:schemeClr val="dk1"/>
              </a:buClr>
              <a:buSzPts val="2200"/>
              <a:buFont typeface="Arial"/>
              <a:buNone/>
            </a:pPr>
            <a:endParaRPr lang="en-US" b="0" dirty="0"/>
          </a:p>
          <a:p>
            <a:pPr marL="0" lvl="0" indent="0" algn="l" rtl="0">
              <a:lnSpc>
                <a:spcPct val="90000"/>
              </a:lnSpc>
              <a:spcBef>
                <a:spcPts val="1000"/>
              </a:spcBef>
              <a:spcAft>
                <a:spcPts val="0"/>
              </a:spcAft>
              <a:buClr>
                <a:schemeClr val="dk1"/>
              </a:buClr>
              <a:buSzPts val="2200"/>
              <a:buFont typeface="Arial"/>
              <a:buNone/>
            </a:pPr>
            <a:r>
              <a:rPr lang="en-US" sz="1200" b="1" i="0" u="none" strike="noStrike" dirty="0">
                <a:solidFill>
                  <a:schemeClr val="dk1"/>
                </a:solidFill>
              </a:rPr>
              <a:t>Caution: </a:t>
            </a:r>
            <a:r>
              <a:rPr lang="en-US" sz="1200" b="0" i="0" u="none" strike="noStrike" dirty="0">
                <a:solidFill>
                  <a:schemeClr val="dk1"/>
                </a:solidFill>
              </a:rPr>
              <a:t>Although SBW data are validated and standardized and use a large database of ethnically diverse groups, data are provided only on what individuals weigh, not what they should weigh to reduce morbidity and mortality.</a:t>
            </a:r>
            <a:endParaRPr lang="en-US" sz="1200" b="0" dirty="0">
              <a:solidFill>
                <a:schemeClr val="dk1"/>
              </a:solidFill>
            </a:endParaRPr>
          </a:p>
          <a:p>
            <a:pPr marL="0" lvl="0" indent="0" algn="l" rtl="0">
              <a:spcBef>
                <a:spcPts val="0"/>
              </a:spcBef>
              <a:spcAft>
                <a:spcPts val="0"/>
              </a:spcAft>
              <a:buClr>
                <a:schemeClr val="dk1"/>
              </a:buClr>
              <a:buSzPts val="1800"/>
              <a:buFont typeface="Arial"/>
              <a:buNone/>
            </a:pPr>
            <a:endParaRPr dirty="0"/>
          </a:p>
        </p:txBody>
      </p:sp>
      <p:sp>
        <p:nvSpPr>
          <p:cNvPr id="432" name="Google Shape;43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8" name="Google Shape;438;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200" b="1" i="0" u="none" strike="noStrike" dirty="0">
                <a:solidFill>
                  <a:schemeClr val="dk1"/>
                </a:solidFill>
              </a:rPr>
              <a:t>Caution: </a:t>
            </a:r>
            <a:r>
              <a:rPr lang="en-US" sz="1200" b="0" i="0" u="none" strike="noStrike" dirty="0">
                <a:solidFill>
                  <a:schemeClr val="dk1"/>
                </a:solidFill>
              </a:rPr>
              <a:t>BMI studies may not have statistically adjusted for all confounders related to comorbid conditions occurring in CKD on maintenance dialysis [diabetes, malignancy, etc.] and it is unclear how it may relate to patients with CKD not receiving dialysis.</a:t>
            </a: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endParaRPr lang="en-US" sz="1200" b="0" i="0" u="none" strike="noStrike"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800"/>
              <a:buFont typeface="Arial"/>
              <a:buNone/>
              <a:tabLst/>
              <a:defRPr/>
            </a:pPr>
            <a:r>
              <a:rPr lang="en-US" sz="1200" b="1" i="0" u="none" strike="noStrike" dirty="0">
                <a:solidFill>
                  <a:schemeClr val="dk1"/>
                </a:solidFill>
              </a:rPr>
              <a:t>Caution: </a:t>
            </a:r>
            <a:r>
              <a:rPr lang="en-US" sz="1200" b="0" i="0" u="none" strike="noStrike" dirty="0">
                <a:solidFill>
                  <a:schemeClr val="dk1"/>
                </a:solidFill>
              </a:rPr>
              <a:t>Adjusted body weight has not been validated for use in CKD and may either over or</a:t>
            </a:r>
            <a:r>
              <a:rPr lang="en-US" sz="1200" dirty="0">
                <a:solidFill>
                  <a:schemeClr val="dk1"/>
                </a:solidFill>
              </a:rPr>
              <a:t> </a:t>
            </a:r>
            <a:r>
              <a:rPr lang="en-US" sz="1200" b="0" i="0" u="none" strike="noStrike" dirty="0">
                <a:solidFill>
                  <a:schemeClr val="dk1"/>
                </a:solidFill>
              </a:rPr>
              <a:t>underestimate energy and protein requirements.)</a:t>
            </a:r>
            <a:endParaRPr lang="en-US" dirty="0"/>
          </a:p>
          <a:p>
            <a:pPr marL="285750" lvl="0" indent="-285750" algn="l" rtl="0">
              <a:spcBef>
                <a:spcPts val="0"/>
              </a:spcBef>
              <a:spcAft>
                <a:spcPts val="0"/>
              </a:spcAft>
              <a:buClr>
                <a:schemeClr val="dk1"/>
              </a:buClr>
              <a:buSzPts val="1800"/>
              <a:buFont typeface="Arial"/>
              <a:buChar char="•"/>
            </a:pPr>
            <a:endParaRPr dirty="0"/>
          </a:p>
        </p:txBody>
      </p:sp>
      <p:sp>
        <p:nvSpPr>
          <p:cNvPr id="439" name="Google Shape;43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5" name="Google Shape;4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aaf7de2be6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aaf7de2be6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gaaf7de2be6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aaf7de2be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aaf7de2be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5" name="Google Shape;465;gaaf7de2be6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aaf7de2be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aaf7de2be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73" name="Google Shape;473;gaaf7de2be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47650" algn="l" rtl="0">
              <a:spcBef>
                <a:spcPts val="0"/>
              </a:spcBef>
              <a:spcAft>
                <a:spcPts val="0"/>
              </a:spcAft>
              <a:buClr>
                <a:schemeClr val="dk1"/>
              </a:buClr>
              <a:buSzPts val="1200"/>
              <a:buFont typeface="Arial"/>
              <a:buChar char="•"/>
            </a:pPr>
            <a:r>
              <a:rPr lang="en-US" b="0" i="0" u="none" strike="noStrike">
                <a:latin typeface="Arial"/>
                <a:ea typeface="Arial"/>
                <a:cs typeface="Arial"/>
                <a:sym typeface="Arial"/>
              </a:rPr>
              <a:t>Assessments of nutritional status in patients with CKD have traditionally relied on biochemical or other related calculated indices such as serum albumin, prealbumin, and nPCR as diagnostic tools. </a:t>
            </a:r>
            <a:endParaRPr/>
          </a:p>
          <a:p>
            <a:pPr marL="285750" lvl="0" indent="-247650" algn="l" rtl="0">
              <a:spcBef>
                <a:spcPts val="0"/>
              </a:spcBef>
              <a:spcAft>
                <a:spcPts val="0"/>
              </a:spcAft>
              <a:buClr>
                <a:schemeClr val="dk1"/>
              </a:buClr>
              <a:buSzPts val="1200"/>
              <a:buFont typeface="Arial"/>
              <a:buChar char="•"/>
            </a:pPr>
            <a:r>
              <a:rPr lang="en-US" b="0" i="0" u="none" strike="noStrike">
                <a:latin typeface="Arial"/>
                <a:ea typeface="Arial"/>
                <a:cs typeface="Arial"/>
                <a:sym typeface="Arial"/>
              </a:rPr>
              <a:t>The advantages of such markers include the fact that they are easily quantifiable and available for each patient. </a:t>
            </a:r>
            <a:endParaRPr/>
          </a:p>
          <a:p>
            <a:pPr marL="285750" lvl="0" indent="-247650" algn="l" rtl="0">
              <a:spcBef>
                <a:spcPts val="0"/>
              </a:spcBef>
              <a:spcAft>
                <a:spcPts val="0"/>
              </a:spcAft>
              <a:buClr>
                <a:schemeClr val="dk1"/>
              </a:buClr>
              <a:buSzPts val="1200"/>
              <a:buFont typeface="Arial"/>
              <a:buChar char="•"/>
            </a:pPr>
            <a:r>
              <a:rPr lang="en-US" b="0" i="0" u="none" strike="noStrike">
                <a:latin typeface="Arial"/>
                <a:ea typeface="Arial"/>
                <a:cs typeface="Arial"/>
                <a:sym typeface="Arial"/>
              </a:rPr>
              <a:t>However, these markers are known to be heavily influenced by inflammation, illness, liver failure, volume expansion, and urinary or dialysate protein losses (or in the case of nPCR, protein balance and other factors). Serum albumin level is one of the best predictors of illness or death in patients with end-stage kidney disease (ESKD). </a:t>
            </a:r>
            <a:endParaRPr/>
          </a:p>
          <a:p>
            <a:pPr marL="285750" lvl="0" indent="-247650" algn="l" rtl="0">
              <a:spcBef>
                <a:spcPts val="0"/>
              </a:spcBef>
              <a:spcAft>
                <a:spcPts val="0"/>
              </a:spcAft>
              <a:buClr>
                <a:schemeClr val="dk1"/>
              </a:buClr>
              <a:buSzPts val="1200"/>
              <a:buFont typeface="Arial"/>
              <a:buChar char="•"/>
            </a:pPr>
            <a:r>
              <a:rPr lang="en-US" b="0" i="0" u="none" strike="noStrike">
                <a:latin typeface="Arial"/>
                <a:ea typeface="Arial"/>
                <a:cs typeface="Arial"/>
                <a:sym typeface="Arial"/>
              </a:rPr>
              <a:t>Considering this, their utility in assessing nutritional status has been re-evaluated in recent years. Existing data suggest that such markers are not sufficiently reliable or valid to use in isolation for assessing nutritional status. Instead, it should be used as part of a more comprehensive and inclusive evaluation as used for screening purposes.</a:t>
            </a:r>
            <a:endParaRPr/>
          </a:p>
        </p:txBody>
      </p:sp>
      <p:sp>
        <p:nvSpPr>
          <p:cNvPr id="488" name="Google Shape;488;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5" name="Google Shape;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16 observational studies of dialysis patients were included in the review.</a:t>
            </a:r>
            <a:endParaRPr/>
          </a:p>
          <a:p>
            <a:pPr marL="457200" lvl="0" indent="-317500" algn="l" rtl="0">
              <a:spcBef>
                <a:spcPts val="0"/>
              </a:spcBef>
              <a:spcAft>
                <a:spcPts val="0"/>
              </a:spcAft>
              <a:buSzPts val="1400"/>
              <a:buChar char="●"/>
            </a:pPr>
            <a:r>
              <a:rPr lang="en-US"/>
              <a:t>12 studies were completed with MHD only, 2 with PD only and 2 inclusive of both MHD and PD</a:t>
            </a:r>
            <a:endParaRPr/>
          </a:p>
          <a:p>
            <a:pPr marL="914400" lvl="1" indent="-317500" algn="l" rtl="0">
              <a:spcBef>
                <a:spcPts val="0"/>
              </a:spcBef>
              <a:spcAft>
                <a:spcPts val="0"/>
              </a:spcAft>
              <a:buSzPts val="1400"/>
              <a:buChar char="○"/>
            </a:pPr>
            <a:r>
              <a:rPr lang="en-US"/>
              <a:t>The breakdown of MHD studies included 1 prospective cohort study (de Roij van Zuijdewijn 2015), 2 retrospective cohort studies (Araujo 2006, Campbell 2010), 7 cross-sectional studies (Aatif 2013, Beberashvili 2009, Kadiri 2011, Jones 2002, Malgorzewicz 2008, Molfino 2013, Yelken 2010) and 2 diagnostic validity or reliability studies (Mancini 2003, Gurreebun 2007). </a:t>
            </a:r>
            <a:endParaRPr/>
          </a:p>
          <a:p>
            <a:pPr marL="914400" lvl="1" indent="-317500" algn="l" rtl="0">
              <a:spcBef>
                <a:spcPts val="0"/>
              </a:spcBef>
              <a:spcAft>
                <a:spcPts val="0"/>
              </a:spcAft>
              <a:buSzPts val="1400"/>
              <a:buChar char="○"/>
            </a:pPr>
            <a:r>
              <a:rPr lang="en-US"/>
              <a:t>The PD studies included one prospective and one retrospective cohort study (CANUSA 1996, Leinig 2011).</a:t>
            </a:r>
            <a:endParaRPr/>
          </a:p>
          <a:p>
            <a:pPr marL="914400" lvl="1" indent="-317500" algn="l" rtl="0">
              <a:spcBef>
                <a:spcPts val="0"/>
              </a:spcBef>
              <a:spcAft>
                <a:spcPts val="0"/>
              </a:spcAft>
              <a:buSzPts val="1400"/>
              <a:buChar char="○"/>
            </a:pPr>
            <a:r>
              <a:rPr lang="en-US"/>
              <a:t>The studies inclusive of MHD and PD patient were prospective cohort studies (Mathew 2015, de Mutsert 2009).</a:t>
            </a:r>
            <a:endParaRPr/>
          </a:p>
          <a:p>
            <a:pPr marL="457200" lvl="0" indent="-317500" algn="l" rtl="0">
              <a:spcBef>
                <a:spcPts val="0"/>
              </a:spcBef>
              <a:spcAft>
                <a:spcPts val="0"/>
              </a:spcAft>
              <a:buSzPts val="1400"/>
              <a:buChar char="●"/>
            </a:pPr>
            <a:r>
              <a:rPr lang="en-US"/>
              <a:t>The preponderance of evidence suggests that lower serum albumin levels predicts mortality in both MHD and PD patients.</a:t>
            </a:r>
            <a:endParaRPr/>
          </a:p>
          <a:p>
            <a:pPr marL="0" lvl="0" indent="0" algn="l" rtl="0">
              <a:spcBef>
                <a:spcPts val="0"/>
              </a:spcBef>
              <a:spcAft>
                <a:spcPts val="0"/>
              </a:spcAft>
              <a:buNone/>
            </a:pPr>
            <a:endParaRPr/>
          </a:p>
        </p:txBody>
      </p:sp>
      <p:sp>
        <p:nvSpPr>
          <p:cNvPr id="494" name="Google Shape;4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ab3e36a30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ab3e36a30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62626"/>
                </a:solidFill>
              </a:rPr>
              <a:t>13 observational studies of dialysis patients were included in the review.</a:t>
            </a:r>
            <a:endParaRPr>
              <a:solidFill>
                <a:srgbClr val="262626"/>
              </a:solidFill>
            </a:endParaRPr>
          </a:p>
          <a:p>
            <a:pPr marL="457200" lvl="0" indent="-317500" algn="l" rtl="0">
              <a:spcBef>
                <a:spcPts val="0"/>
              </a:spcBef>
              <a:spcAft>
                <a:spcPts val="0"/>
              </a:spcAft>
              <a:buClr>
                <a:schemeClr val="dk1"/>
              </a:buClr>
              <a:buSzPts val="1400"/>
              <a:buChar char="●"/>
            </a:pPr>
            <a:r>
              <a:rPr lang="en-US">
                <a:solidFill>
                  <a:srgbClr val="262626"/>
                </a:solidFill>
              </a:rPr>
              <a:t>7 studies were completed with MHD only, 1 with PD only, 2 inclusive of both MHD and PD, 1 with kidney transplant and 2 with CKD patients not receiving dialysis</a:t>
            </a:r>
            <a:endParaRPr>
              <a:solidFill>
                <a:srgbClr val="262626"/>
              </a:solidFill>
            </a:endParaRPr>
          </a:p>
          <a:p>
            <a:pPr marL="914400" lvl="1" indent="-317500" algn="l" rtl="0">
              <a:spcBef>
                <a:spcPts val="0"/>
              </a:spcBef>
              <a:spcAft>
                <a:spcPts val="0"/>
              </a:spcAft>
              <a:buClr>
                <a:schemeClr val="dk1"/>
              </a:buClr>
              <a:buSzPts val="1400"/>
              <a:buChar char="○"/>
            </a:pPr>
            <a:r>
              <a:rPr lang="en-US">
                <a:solidFill>
                  <a:srgbClr val="262626"/>
                </a:solidFill>
              </a:rPr>
              <a:t>The MHD studies included 7 cross-sectional studies (Beberashvili 2009, Kadiri 2011, Kahraman 2005, Jones 2002, Molfino 2013, Leinig 2011, Vannini 2009). </a:t>
            </a:r>
            <a:endParaRPr>
              <a:solidFill>
                <a:srgbClr val="262626"/>
              </a:solidFill>
            </a:endParaRPr>
          </a:p>
          <a:p>
            <a:pPr marL="1371600" lvl="2" indent="-317500" algn="l" rtl="0">
              <a:spcBef>
                <a:spcPts val="0"/>
              </a:spcBef>
              <a:spcAft>
                <a:spcPts val="0"/>
              </a:spcAft>
              <a:buClr>
                <a:srgbClr val="262626"/>
              </a:buClr>
              <a:buSzPts val="1400"/>
              <a:buChar char="■"/>
            </a:pPr>
            <a:r>
              <a:rPr lang="en-US">
                <a:solidFill>
                  <a:srgbClr val="262626"/>
                </a:solidFill>
              </a:rPr>
              <a:t>CRP levels were positively associated with fat mass and negatively associated with lean body mass, serum albumin and prealbumin levels. CRP levels has not been associated with SGA score, nPCR, anthropometric indices or bioelectric impedance analysis (BIA) measurements.</a:t>
            </a:r>
            <a:endParaRPr>
              <a:solidFill>
                <a:srgbClr val="262626"/>
              </a:solidFill>
            </a:endParaRPr>
          </a:p>
          <a:p>
            <a:pPr marL="914400" lvl="1" indent="-317500" algn="l" rtl="0">
              <a:spcBef>
                <a:spcPts val="0"/>
              </a:spcBef>
              <a:spcAft>
                <a:spcPts val="0"/>
              </a:spcAft>
              <a:buClr>
                <a:schemeClr val="dk1"/>
              </a:buClr>
              <a:buSzPts val="1400"/>
              <a:buChar char="○"/>
            </a:pPr>
            <a:r>
              <a:rPr lang="en-US">
                <a:solidFill>
                  <a:srgbClr val="262626"/>
                </a:solidFill>
              </a:rPr>
              <a:t>The PD study was a cross-sectional study (de Araujo Antunes 2009).</a:t>
            </a:r>
            <a:endParaRPr>
              <a:solidFill>
                <a:srgbClr val="262626"/>
              </a:solidFill>
            </a:endParaRPr>
          </a:p>
          <a:p>
            <a:pPr marL="1371600" lvl="2" indent="-317500" algn="l" rtl="0">
              <a:spcBef>
                <a:spcPts val="0"/>
              </a:spcBef>
              <a:spcAft>
                <a:spcPts val="0"/>
              </a:spcAft>
              <a:buClr>
                <a:srgbClr val="262626"/>
              </a:buClr>
              <a:buSzPts val="1400"/>
              <a:buChar char="■"/>
            </a:pPr>
            <a:r>
              <a:rPr lang="en-US">
                <a:solidFill>
                  <a:srgbClr val="262626"/>
                </a:solidFill>
              </a:rPr>
              <a:t>Compared with patients with CRP &lt;1 mg/dL, those with CRP </a:t>
            </a:r>
            <a:r>
              <a:rPr lang="en-US" i="1" u="sng">
                <a:solidFill>
                  <a:srgbClr val="262626"/>
                </a:solidFill>
              </a:rPr>
              <a:t>&gt;</a:t>
            </a:r>
            <a:r>
              <a:rPr lang="en-US">
                <a:solidFill>
                  <a:srgbClr val="262626"/>
                </a:solidFill>
              </a:rPr>
              <a:t> 1 mg/dL had a higher BMI, % standard body weight and % body fat.</a:t>
            </a:r>
            <a:endParaRPr>
              <a:solidFill>
                <a:srgbClr val="262626"/>
              </a:solidFill>
            </a:endParaRPr>
          </a:p>
          <a:p>
            <a:pPr marL="914400" lvl="1" indent="-317500" algn="l" rtl="0">
              <a:spcBef>
                <a:spcPts val="0"/>
              </a:spcBef>
              <a:spcAft>
                <a:spcPts val="0"/>
              </a:spcAft>
              <a:buClr>
                <a:schemeClr val="dk1"/>
              </a:buClr>
              <a:buSzPts val="1400"/>
              <a:buChar char="○"/>
            </a:pPr>
            <a:r>
              <a:rPr lang="en-US">
                <a:solidFill>
                  <a:srgbClr val="262626"/>
                </a:solidFill>
              </a:rPr>
              <a:t>There were  2 studies inclusive of MHD and PD (Isoyama 2014, Abad 2011).</a:t>
            </a:r>
            <a:endParaRPr>
              <a:solidFill>
                <a:srgbClr val="262626"/>
              </a:solidFill>
            </a:endParaRPr>
          </a:p>
          <a:p>
            <a:pPr marL="1371600" lvl="2" indent="-317500" algn="l" rtl="0">
              <a:spcBef>
                <a:spcPts val="0"/>
              </a:spcBef>
              <a:spcAft>
                <a:spcPts val="0"/>
              </a:spcAft>
              <a:buClr>
                <a:srgbClr val="262626"/>
              </a:buClr>
              <a:buSzPts val="1400"/>
              <a:buChar char="■"/>
            </a:pPr>
            <a:r>
              <a:rPr lang="en-US">
                <a:solidFill>
                  <a:srgbClr val="262626"/>
                </a:solidFill>
              </a:rPr>
              <a:t>Low handgrip strength rather than low muscle mass was associated with CRP, interleukin-6 (IL-6) and tumor necrosis factor alpha (TNF alpha).  CRP levels were negatively associated with BIA phase angle.</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There was 1 cross-sectional study with kidney transplant patients (Malnar 2010).</a:t>
            </a:r>
            <a:endParaRPr>
              <a:solidFill>
                <a:srgbClr val="262626"/>
              </a:solidFill>
            </a:endParaRPr>
          </a:p>
          <a:p>
            <a:pPr marL="1371600" lvl="2" indent="-317500" algn="l" rtl="0">
              <a:spcBef>
                <a:spcPts val="0"/>
              </a:spcBef>
              <a:spcAft>
                <a:spcPts val="0"/>
              </a:spcAft>
              <a:buClr>
                <a:srgbClr val="262626"/>
              </a:buClr>
              <a:buSzPts val="1400"/>
              <a:buChar char="■"/>
            </a:pPr>
            <a:r>
              <a:rPr lang="en-US">
                <a:solidFill>
                  <a:srgbClr val="262626"/>
                </a:solidFill>
              </a:rPr>
              <a:t>Malnutrition inflammation score (MIS) was positively correlated with IL-6, TNF alpha and CRP levels.</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There were 2 cross-sectional studies of CKD patients not requiring dialysis (Cigarran 2013, Wing 2014).</a:t>
            </a:r>
            <a:endParaRPr>
              <a:solidFill>
                <a:srgbClr val="262626"/>
              </a:solidFill>
            </a:endParaRPr>
          </a:p>
          <a:p>
            <a:pPr marL="1371600" lvl="2" indent="-317500" algn="l" rtl="0">
              <a:spcBef>
                <a:spcPts val="0"/>
              </a:spcBef>
              <a:spcAft>
                <a:spcPts val="0"/>
              </a:spcAft>
              <a:buClr>
                <a:srgbClr val="262626"/>
              </a:buClr>
              <a:buSzPts val="1400"/>
              <a:buChar char="■"/>
            </a:pPr>
            <a:r>
              <a:rPr lang="en-US">
                <a:solidFill>
                  <a:srgbClr val="262626"/>
                </a:solidFill>
              </a:rPr>
              <a:t>CRP levels were the higher in the highest BMI quartile, but other cytokine results were mixed.</a:t>
            </a:r>
            <a:endParaRPr>
              <a:solidFill>
                <a:srgbClr val="262626"/>
              </a:solidFill>
            </a:endParaRPr>
          </a:p>
          <a:p>
            <a:pPr marL="457200" lvl="0" indent="-317500" algn="l" rtl="0">
              <a:spcBef>
                <a:spcPts val="0"/>
              </a:spcBef>
              <a:spcAft>
                <a:spcPts val="0"/>
              </a:spcAft>
              <a:buClr>
                <a:schemeClr val="dk1"/>
              </a:buClr>
              <a:buSzPts val="1400"/>
              <a:buChar char="●"/>
            </a:pPr>
            <a:r>
              <a:rPr lang="en-US">
                <a:solidFill>
                  <a:srgbClr val="262626"/>
                </a:solidFill>
              </a:rPr>
              <a:t>Many studies found correlations between higher inflammatory marker levels and suboptimal nutritional status.  The relationship between BMI and inflammation markers was unclear.  MIS was associated with inflammation in kidney transplant patients.</a:t>
            </a:r>
            <a:endParaRPr>
              <a:solidFill>
                <a:srgbClr val="262626"/>
              </a:solidFill>
            </a:endParaRPr>
          </a:p>
          <a:p>
            <a:pPr marL="0" lvl="0" indent="0" algn="l" rtl="0">
              <a:spcBef>
                <a:spcPts val="0"/>
              </a:spcBef>
              <a:spcAft>
                <a:spcPts val="0"/>
              </a:spcAft>
              <a:buNone/>
            </a:pPr>
            <a:endParaRPr>
              <a:solidFill>
                <a:srgbClr val="262626"/>
              </a:solidFill>
            </a:endParaRPr>
          </a:p>
          <a:p>
            <a:pPr marL="0" lvl="0" indent="0" algn="l" rtl="0">
              <a:spcBef>
                <a:spcPts val="0"/>
              </a:spcBef>
              <a:spcAft>
                <a:spcPts val="0"/>
              </a:spcAft>
              <a:buNone/>
            </a:pPr>
            <a:endParaRPr/>
          </a:p>
        </p:txBody>
      </p:sp>
      <p:sp>
        <p:nvSpPr>
          <p:cNvPr id="501" name="Google Shape;501;gab3e36a302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62626"/>
                </a:solidFill>
              </a:rPr>
              <a:t>7 studies examined the relationship between nPCR and comparative measures in CKD patients not receiving dialysis and dialysis patients.</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The 3 MHD studies included one prospective cohort study (de Roij van Zuijdewijn 2015) and two cross-sectional studies (Jones 2002, Molfino 2013). </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nPCR was a significant predictor of all cause mortality, but MIS and albumin had the best predictive value.  nPCR was also shown to be a significant predictor of albumin and prealbumin levels.</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The 2 PD studies included a prospective and cross-sectional study (Cheng 2000, Harty 1994).</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nPCR was negatively correlated with anthropometric measures and positively correlated with composite nutritional index scores, but had no relationship with albumin levels or lean body mass.</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There was 1 study inclusive of MHD and PD patients (Enia 1993).</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nPCR was associated with SGA score.</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There was 1 cross-sectional studies of CKD patients not requiring dialysis (Cigarran 2013).</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nPCR levels were progressively reduced across decreasing tertiles of testosterone distribution in male patients CKD Stages 2-4.</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nPCR was a predictor of albumin concentration and mortality in MHD patients.</a:t>
            </a:r>
            <a:endParaRPr>
              <a:solidFill>
                <a:srgbClr val="262626"/>
              </a:solidFill>
            </a:endParaRPr>
          </a:p>
          <a:p>
            <a:pPr marL="457200" lvl="0" indent="-304800" algn="l" rtl="0">
              <a:lnSpc>
                <a:spcPct val="90000"/>
              </a:lnSpc>
              <a:spcBef>
                <a:spcPts val="1000"/>
              </a:spcBef>
              <a:spcAft>
                <a:spcPts val="0"/>
              </a:spcAft>
              <a:buClr>
                <a:srgbClr val="262626"/>
              </a:buClr>
              <a:buSzPts val="1200"/>
              <a:buChar char="●"/>
            </a:pPr>
            <a:r>
              <a:rPr lang="en-US">
                <a:solidFill>
                  <a:srgbClr val="262626"/>
                </a:solidFill>
              </a:rPr>
              <a:t>In PD patients, the relationship between nPCR and body composition measurements was unclear, and the relationships with other measures of nutritional status varied.</a:t>
            </a: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Clr>
                <a:schemeClr val="dk1"/>
              </a:buClr>
              <a:buSzPts val="1100"/>
              <a:buFont typeface="Arial"/>
              <a:buNone/>
            </a:pPr>
            <a:endParaRPr>
              <a:solidFill>
                <a:srgbClr val="262626"/>
              </a:solidFill>
            </a:endParaRPr>
          </a:p>
          <a:p>
            <a:pPr marL="0" lvl="0" indent="0" algn="l" rtl="0">
              <a:spcBef>
                <a:spcPts val="0"/>
              </a:spcBef>
              <a:spcAft>
                <a:spcPts val="0"/>
              </a:spcAft>
              <a:buNone/>
            </a:pPr>
            <a:endParaRPr/>
          </a:p>
        </p:txBody>
      </p:sp>
      <p:sp>
        <p:nvSpPr>
          <p:cNvPr id="507" name="Google Shape;5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solidFill>
                  <a:srgbClr val="262626"/>
                </a:solidFill>
              </a:rPr>
              <a:t>4 studies examined the relationship between serum prealbumin levels and comparative measures in dialysis patients.</a:t>
            </a:r>
            <a:endParaRPr>
              <a:solidFill>
                <a:srgbClr val="262626"/>
              </a:solidFill>
            </a:endParaRPr>
          </a:p>
          <a:p>
            <a:pPr marL="457200" lvl="0" indent="-317500" algn="l" rtl="0">
              <a:spcBef>
                <a:spcPts val="0"/>
              </a:spcBef>
              <a:spcAft>
                <a:spcPts val="0"/>
              </a:spcAft>
              <a:buClr>
                <a:srgbClr val="262626"/>
              </a:buClr>
              <a:buSzPts val="1400"/>
              <a:buChar char="●"/>
            </a:pPr>
            <a:r>
              <a:rPr lang="en-US">
                <a:solidFill>
                  <a:srgbClr val="262626"/>
                </a:solidFill>
              </a:rPr>
              <a:t>The MHD studies included two prospective cohort study (Rigalleau 2004, Fiedler 2009) and two cross-sectional studies (Aatif 2013, Molfino 2013). </a:t>
            </a:r>
            <a:endParaRPr>
              <a:solidFill>
                <a:srgbClr val="262626"/>
              </a:solidFill>
            </a:endParaRPr>
          </a:p>
          <a:p>
            <a:pPr marL="914400" lvl="1" indent="-317500" algn="l" rtl="0">
              <a:spcBef>
                <a:spcPts val="0"/>
              </a:spcBef>
              <a:spcAft>
                <a:spcPts val="0"/>
              </a:spcAft>
              <a:buClr>
                <a:srgbClr val="262626"/>
              </a:buClr>
              <a:buSzPts val="1400"/>
              <a:buChar char="○"/>
            </a:pPr>
            <a:r>
              <a:rPr lang="en-US">
                <a:solidFill>
                  <a:srgbClr val="262626"/>
                </a:solidFill>
              </a:rPr>
              <a:t>Prealbumin was associated with nPCR and IL-6 levels.  For every 1 g/kg increase in nPCR, the prealbumin level increased by 20.8 mg/dL.  For each 1 pg/mL increase in IL-6, there was a decrease of 0.94 mg/dL in prealbumin. Prealbumin level increased by 1.8 mg/dL for each 1 kg increase in visceral adipose tissue.  Fiedler found that the prealbumin concentration was predictive of 3 year mortality and hospitalization.  Prealbumin was also correlated with CRP and BIA indices. </a:t>
            </a:r>
            <a:endParaRPr>
              <a:solidFill>
                <a:srgbClr val="262626"/>
              </a:solidFill>
            </a:endParaRPr>
          </a:p>
          <a:p>
            <a:pPr marL="457200" lvl="0" indent="-304800" algn="l" rtl="0">
              <a:spcBef>
                <a:spcPts val="0"/>
              </a:spcBef>
              <a:spcAft>
                <a:spcPts val="0"/>
              </a:spcAft>
              <a:buClr>
                <a:srgbClr val="262626"/>
              </a:buClr>
              <a:buSzPts val="1200"/>
              <a:buChar char="●"/>
            </a:pPr>
            <a:r>
              <a:rPr lang="en-US">
                <a:solidFill>
                  <a:srgbClr val="262626"/>
                </a:solidFill>
              </a:rPr>
              <a:t>Evidence showed that serum prealbumin concentration was associated with nPCR, inflammatory marker levels, lean and fat tissue indices, hospitalizations and mortality in MHD patients only.</a:t>
            </a:r>
            <a:endParaRPr>
              <a:solidFill>
                <a:srgbClr val="262626"/>
              </a:solidFill>
            </a:endParaRPr>
          </a:p>
          <a:p>
            <a:pPr marL="0" lvl="0" indent="0" algn="l" rtl="0">
              <a:spcBef>
                <a:spcPts val="0"/>
              </a:spcBef>
              <a:spcAft>
                <a:spcPts val="0"/>
              </a:spcAft>
              <a:buNone/>
            </a:pPr>
            <a:endParaRPr/>
          </a:p>
        </p:txBody>
      </p:sp>
      <p:sp>
        <p:nvSpPr>
          <p:cNvPr id="513" name="Google Shape;51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90000"/>
              </a:lnSpc>
              <a:spcBef>
                <a:spcPts val="0"/>
              </a:spcBef>
              <a:spcAft>
                <a:spcPts val="0"/>
              </a:spcAft>
              <a:buNone/>
            </a:pPr>
            <a:r>
              <a:rPr lang="en-US" dirty="0">
                <a:solidFill>
                  <a:srgbClr val="262626"/>
                </a:solidFill>
              </a:rPr>
              <a:t>Several considerations must be made to properly screen and assess the nutritional status with CKD patients.  Some of these include:</a:t>
            </a:r>
          </a:p>
          <a:p>
            <a:pPr marL="457200" lvl="0" indent="-76200" algn="l" rtl="0">
              <a:lnSpc>
                <a:spcPct val="90000"/>
              </a:lnSpc>
              <a:spcBef>
                <a:spcPts val="0"/>
              </a:spcBef>
              <a:spcAft>
                <a:spcPts val="0"/>
              </a:spcAft>
              <a:buClr>
                <a:srgbClr val="262626"/>
              </a:buClr>
              <a:buSzPts val="1200"/>
              <a:buChar char="●"/>
            </a:pPr>
            <a:r>
              <a:rPr lang="en-US" dirty="0">
                <a:solidFill>
                  <a:srgbClr val="262626"/>
                </a:solidFill>
              </a:rPr>
              <a:t>  fluid status that can alter body composition and biochemical markers</a:t>
            </a:r>
          </a:p>
          <a:p>
            <a:pPr marL="457200" lvl="0" indent="-76200" algn="l" rtl="0">
              <a:lnSpc>
                <a:spcPct val="90000"/>
              </a:lnSpc>
              <a:spcBef>
                <a:spcPts val="0"/>
              </a:spcBef>
              <a:spcAft>
                <a:spcPts val="0"/>
              </a:spcAft>
              <a:buClr>
                <a:srgbClr val="262626"/>
              </a:buClr>
              <a:buSzPts val="1200"/>
              <a:buChar char="●"/>
            </a:pPr>
            <a:r>
              <a:rPr lang="en-US" dirty="0">
                <a:solidFill>
                  <a:srgbClr val="262626"/>
                </a:solidFill>
              </a:rPr>
              <a:t>  presence of systemic inflammation that can change serum concentrations of acute-phase proteins </a:t>
            </a:r>
          </a:p>
          <a:p>
            <a:pPr marL="457200" lvl="0" indent="-76200" algn="l" rtl="0">
              <a:lnSpc>
                <a:spcPct val="90000"/>
              </a:lnSpc>
              <a:spcBef>
                <a:spcPts val="0"/>
              </a:spcBef>
              <a:spcAft>
                <a:spcPts val="0"/>
              </a:spcAft>
              <a:buClr>
                <a:srgbClr val="262626"/>
              </a:buClr>
              <a:buSzPts val="1200"/>
              <a:buChar char="●"/>
            </a:pPr>
            <a:r>
              <a:rPr lang="en-US" dirty="0">
                <a:solidFill>
                  <a:srgbClr val="262626"/>
                </a:solidFill>
              </a:rPr>
              <a:t>  presence and extent of proteinuria which is a major determinant of serum albumin concentrations</a:t>
            </a:r>
          </a:p>
          <a:p>
            <a:pPr marL="457200" lvl="0" indent="-76200" algn="l" rtl="0">
              <a:lnSpc>
                <a:spcPct val="90000"/>
              </a:lnSpc>
              <a:spcBef>
                <a:spcPts val="0"/>
              </a:spcBef>
              <a:spcAft>
                <a:spcPts val="0"/>
              </a:spcAft>
              <a:buClr>
                <a:srgbClr val="262626"/>
              </a:buClr>
              <a:buSzPts val="1200"/>
              <a:buChar char="●"/>
            </a:pPr>
            <a:r>
              <a:rPr lang="en-US" dirty="0">
                <a:solidFill>
                  <a:srgbClr val="262626"/>
                </a:solidFill>
              </a:rPr>
              <a:t>  level of residual kidney function which can influence markers such as prealbumin that are  cleared by the kidneys</a:t>
            </a:r>
            <a:endParaRPr lang="en-US" dirty="0">
              <a:solidFill>
                <a:srgbClr val="7F7F7F"/>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324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90000"/>
              </a:lnSpc>
              <a:spcBef>
                <a:spcPts val="1000"/>
              </a:spcBef>
              <a:spcAft>
                <a:spcPts val="0"/>
              </a:spcAft>
              <a:buFont typeface="Arial" panose="020B0604020202020204" pitchFamily="34" charset="0"/>
              <a:buChar char="•"/>
            </a:pPr>
            <a:r>
              <a:rPr lang="en-US" dirty="0">
                <a:solidFill>
                  <a:srgbClr val="262626"/>
                </a:solidFill>
              </a:rPr>
              <a:t>The serum albumin guideline applies only to adult CKD patients receiving MHD.</a:t>
            </a:r>
            <a:r>
              <a:rPr lang="en-US" dirty="0">
                <a:solidFill>
                  <a:srgbClr val="7F7F7F"/>
                </a:solidFill>
              </a:rPr>
              <a:t>  </a:t>
            </a:r>
          </a:p>
          <a:p>
            <a:pPr marL="171450" lvl="0" indent="-171450" algn="l" rtl="0">
              <a:lnSpc>
                <a:spcPct val="90000"/>
              </a:lnSpc>
              <a:spcBef>
                <a:spcPts val="1000"/>
              </a:spcBef>
              <a:spcAft>
                <a:spcPts val="0"/>
              </a:spcAft>
              <a:buFont typeface="Arial" panose="020B0604020202020204" pitchFamily="34" charset="0"/>
              <a:buChar char="•"/>
            </a:pPr>
            <a:r>
              <a:rPr lang="en-US" dirty="0">
                <a:solidFill>
                  <a:srgbClr val="7F7F7F"/>
                </a:solidFill>
              </a:rPr>
              <a:t>T</a:t>
            </a:r>
            <a:r>
              <a:rPr lang="en-US" dirty="0">
                <a:solidFill>
                  <a:srgbClr val="262626"/>
                </a:solidFill>
              </a:rPr>
              <a:t>here are no potential risks or harms associated with application of the guideline for measuring and monitoring serum albumin levels in adult patients receiving MHD.</a:t>
            </a:r>
            <a:endParaRPr dirty="0">
              <a:solidFill>
                <a:srgbClr val="7F7F7F"/>
              </a:solidFill>
            </a:endParaRPr>
          </a:p>
          <a:p>
            <a:pPr marL="171450" lvl="0" indent="-171450" algn="l" rtl="0">
              <a:lnSpc>
                <a:spcPct val="90000"/>
              </a:lnSpc>
              <a:spcBef>
                <a:spcPts val="1000"/>
              </a:spcBef>
              <a:spcAft>
                <a:spcPts val="0"/>
              </a:spcAft>
              <a:buFont typeface="Arial" panose="020B0604020202020204" pitchFamily="34" charset="0"/>
              <a:buChar char="•"/>
            </a:pPr>
            <a:r>
              <a:rPr lang="en-US" dirty="0">
                <a:solidFill>
                  <a:srgbClr val="262626"/>
                </a:solidFill>
              </a:rPr>
              <a:t>The gold-standard method for measuring serum albumin is nephelometry, which is not commonly used in practice due to cost and time. In patients with CKD 3-5D, the bromocresol green method should be used to estimate albumin level, whereas in patients without CKD or CKD 1-2, the bromocresol purple method is more accurate.</a:t>
            </a:r>
            <a:endParaRPr dirty="0"/>
          </a:p>
        </p:txBody>
      </p:sp>
      <p:sp>
        <p:nvSpPr>
          <p:cNvPr id="520" name="Google Shape;52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extLst>
      <p:ext uri="{BB962C8B-B14F-4D97-AF65-F5344CB8AC3E}">
        <p14:creationId xmlns:p14="http://schemas.microsoft.com/office/powerpoint/2010/main" val="41832111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lvl="0" indent="-304800" algn="l" rtl="0">
              <a:spcBef>
                <a:spcPts val="0"/>
              </a:spcBef>
              <a:spcAft>
                <a:spcPts val="0"/>
              </a:spcAft>
              <a:buClr>
                <a:srgbClr val="262626"/>
              </a:buClr>
              <a:buSzPts val="1200"/>
              <a:buChar char="●"/>
            </a:pPr>
            <a:r>
              <a:rPr lang="en-US" dirty="0">
                <a:solidFill>
                  <a:srgbClr val="262626"/>
                </a:solidFill>
              </a:rPr>
              <a:t>Biochemical markers are considered to be complementary assessment tools and thus should not be interpreted in isolation as they are affected by non-nutritional factors.  It is important to note that they must be drawn </a:t>
            </a:r>
            <a:r>
              <a:rPr lang="en-US" dirty="0" err="1">
                <a:solidFill>
                  <a:srgbClr val="262626"/>
                </a:solidFill>
              </a:rPr>
              <a:t>predialysis</a:t>
            </a:r>
            <a:r>
              <a:rPr lang="en-US" dirty="0">
                <a:solidFill>
                  <a:srgbClr val="262626"/>
                </a:solidFill>
              </a:rPr>
              <a:t> for maintenance dialysis patients</a:t>
            </a:r>
            <a:endParaRPr dirty="0">
              <a:solidFill>
                <a:srgbClr val="262626"/>
              </a:solidFill>
            </a:endParaRPr>
          </a:p>
          <a:p>
            <a:pPr marL="457200" lvl="0" indent="-304800" algn="l" rtl="0">
              <a:spcBef>
                <a:spcPts val="0"/>
              </a:spcBef>
              <a:spcAft>
                <a:spcPts val="0"/>
              </a:spcAft>
              <a:buClr>
                <a:srgbClr val="262626"/>
              </a:buClr>
              <a:buSzPts val="1200"/>
              <a:buChar char="●"/>
            </a:pPr>
            <a:r>
              <a:rPr lang="en-US" dirty="0">
                <a:solidFill>
                  <a:srgbClr val="262626"/>
                </a:solidFill>
              </a:rPr>
              <a:t>Goal albumin levels is minimally </a:t>
            </a:r>
            <a:r>
              <a:rPr lang="en-US" u="sng" dirty="0">
                <a:solidFill>
                  <a:srgbClr val="262626"/>
                </a:solidFill>
              </a:rPr>
              <a:t>&gt;</a:t>
            </a:r>
            <a:r>
              <a:rPr lang="en-US" dirty="0">
                <a:solidFill>
                  <a:srgbClr val="262626"/>
                </a:solidFill>
              </a:rPr>
              <a:t>3.8 mg/dL as values below this level are significantly associated with  higher mortality and morbidity (length of hospital stay).  Generally, </a:t>
            </a:r>
            <a:r>
              <a:rPr lang="en-US" u="sng" dirty="0">
                <a:solidFill>
                  <a:srgbClr val="262626"/>
                </a:solidFill>
              </a:rPr>
              <a:t>&gt;</a:t>
            </a:r>
            <a:r>
              <a:rPr lang="en-US" dirty="0">
                <a:solidFill>
                  <a:srgbClr val="262626"/>
                </a:solidFill>
              </a:rPr>
              <a:t>4.0 mg/dL is considered ideal.  </a:t>
            </a:r>
            <a:endParaRPr dirty="0">
              <a:solidFill>
                <a:srgbClr val="262626"/>
              </a:solidFill>
            </a:endParaRPr>
          </a:p>
          <a:p>
            <a:pPr marL="457200" lvl="0" indent="-304800" algn="l" rtl="0">
              <a:spcBef>
                <a:spcPts val="0"/>
              </a:spcBef>
              <a:spcAft>
                <a:spcPts val="0"/>
              </a:spcAft>
              <a:buClr>
                <a:srgbClr val="262626"/>
              </a:buClr>
              <a:buSzPts val="1200"/>
              <a:buChar char="●"/>
            </a:pPr>
            <a:r>
              <a:rPr lang="en-US" dirty="0">
                <a:solidFill>
                  <a:srgbClr val="262626"/>
                </a:solidFill>
              </a:rPr>
              <a:t>Albumin levels can be impacted by many things such as fluid status, proteinuria (even in 5D patients with significant residual kidney function), access type for dialysis patients, infection (e.g., peritonitis for PD patients), chronic inflammation which causes decreased synthesis/increased catabolic rate, heart failure, dental/periodontal disease, hepatic failure, insulin resistance.</a:t>
            </a:r>
            <a:endParaRPr dirty="0">
              <a:solidFill>
                <a:srgbClr val="262626"/>
              </a:solidFill>
            </a:endParaRPr>
          </a:p>
          <a:p>
            <a:pPr marL="0" lvl="0" indent="0" algn="l" rtl="0">
              <a:spcBef>
                <a:spcPts val="0"/>
              </a:spcBef>
              <a:spcAft>
                <a:spcPts val="0"/>
              </a:spcAft>
              <a:buNone/>
            </a:pPr>
            <a:endParaRPr dirty="0">
              <a:solidFill>
                <a:srgbClr val="262626"/>
              </a:solidFill>
            </a:endParaRPr>
          </a:p>
          <a:p>
            <a:pPr marL="0" lvl="0" indent="0" algn="l" rtl="0">
              <a:spcBef>
                <a:spcPts val="0"/>
              </a:spcBef>
              <a:spcAft>
                <a:spcPts val="0"/>
              </a:spcAft>
              <a:buNone/>
            </a:pPr>
            <a:r>
              <a:rPr lang="en-US" dirty="0">
                <a:solidFill>
                  <a:srgbClr val="262626"/>
                </a:solidFill>
              </a:rPr>
              <a:t>Reference: Friedman AN. Reassessment of albumin as a nutritional marker in kidney disease. </a:t>
            </a:r>
            <a:r>
              <a:rPr lang="en-US" i="1" dirty="0">
                <a:solidFill>
                  <a:srgbClr val="262626"/>
                </a:solidFill>
              </a:rPr>
              <a:t>J Am Soc Nephrol</a:t>
            </a:r>
            <a:r>
              <a:rPr lang="en-US" dirty="0">
                <a:solidFill>
                  <a:srgbClr val="262626"/>
                </a:solidFill>
              </a:rPr>
              <a:t>. 2010;21(2):223-230.</a:t>
            </a:r>
            <a:endParaRPr dirty="0">
              <a:solidFill>
                <a:srgbClr val="262626"/>
              </a:solidFill>
            </a:endParaRPr>
          </a:p>
          <a:p>
            <a:pPr marL="0" lvl="0" indent="0" algn="l" rtl="0">
              <a:spcBef>
                <a:spcPts val="0"/>
              </a:spcBef>
              <a:spcAft>
                <a:spcPts val="0"/>
              </a:spcAft>
              <a:buNone/>
            </a:pPr>
            <a:endParaRPr dirty="0">
              <a:solidFill>
                <a:srgbClr val="262626"/>
              </a:solidFill>
            </a:endParaRPr>
          </a:p>
          <a:p>
            <a:pPr marL="0" lvl="0" indent="0" algn="l" rtl="0">
              <a:spcBef>
                <a:spcPts val="0"/>
              </a:spcBef>
              <a:spcAft>
                <a:spcPts val="0"/>
              </a:spcAft>
              <a:buNone/>
            </a:pPr>
            <a:endParaRPr dirty="0">
              <a:solidFill>
                <a:srgbClr val="262626"/>
              </a:solidFill>
            </a:endParaRPr>
          </a:p>
        </p:txBody>
      </p:sp>
      <p:sp>
        <p:nvSpPr>
          <p:cNvPr id="526" name="Google Shape;52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ab3e36a302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ab3e36a302_0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t>Normalized protein catabolic rate (nPCR)</a:t>
            </a:r>
            <a:endParaRPr/>
          </a:p>
          <a:p>
            <a:pPr marL="457200" lvl="0" indent="-304800" algn="l" rtl="0">
              <a:lnSpc>
                <a:spcPct val="115000"/>
              </a:lnSpc>
              <a:spcBef>
                <a:spcPts val="500"/>
              </a:spcBef>
              <a:spcAft>
                <a:spcPts val="0"/>
              </a:spcAft>
              <a:buClr>
                <a:schemeClr val="dk1"/>
              </a:buClr>
              <a:buSzPts val="1200"/>
              <a:buChar char="●"/>
            </a:pPr>
            <a:r>
              <a:rPr lang="en-US"/>
              <a:t>A spontaneous reduction in protein intake is a hallmark of the nutritional changes that occur in CKD therefore tools to assess protein intake and changes over time are very helpful to determine if and to what degree this may be occuring as a patient’s CKD progresses.  A calculation of nPCR is a tool that can be used to assess a patient’s protein intake.</a:t>
            </a:r>
            <a:endParaRPr/>
          </a:p>
          <a:p>
            <a:pPr marL="457200" lvl="0" indent="-304800" algn="l" rtl="0">
              <a:lnSpc>
                <a:spcPct val="115000"/>
              </a:lnSpc>
              <a:spcBef>
                <a:spcPts val="0"/>
              </a:spcBef>
              <a:spcAft>
                <a:spcPts val="0"/>
              </a:spcAft>
              <a:buClr>
                <a:schemeClr val="dk1"/>
              </a:buClr>
              <a:buSzPts val="1200"/>
              <a:buChar char="●"/>
            </a:pPr>
            <a:r>
              <a:rPr lang="en-US"/>
              <a:t>For patients who are stable (i.e. in nitrogen balance), nPCR is a reasonable estimate of protein intake and is expressed in g/kg/day</a:t>
            </a:r>
            <a:endParaRPr/>
          </a:p>
          <a:p>
            <a:pPr marL="457200" lvl="0" indent="-304800" algn="l" rtl="0">
              <a:lnSpc>
                <a:spcPct val="115000"/>
              </a:lnSpc>
              <a:spcBef>
                <a:spcPts val="0"/>
              </a:spcBef>
              <a:spcAft>
                <a:spcPts val="0"/>
              </a:spcAft>
              <a:buClr>
                <a:schemeClr val="dk1"/>
              </a:buClr>
              <a:buSzPts val="1200"/>
              <a:buChar char="●"/>
            </a:pPr>
            <a:r>
              <a:rPr lang="en-US"/>
              <a:t>For CKD patients with urine output (i.e. residual kidney function), urine must be collected so that urinary nitrogen losses can be accounted for when the nPCR is calculated.   When not factored in the nPCR will be underestimated.</a:t>
            </a:r>
            <a:endParaRPr/>
          </a:p>
          <a:p>
            <a:pPr marL="457200" lvl="0" indent="-304800" algn="l" rtl="0">
              <a:lnSpc>
                <a:spcPct val="115000"/>
              </a:lnSpc>
              <a:spcBef>
                <a:spcPts val="0"/>
              </a:spcBef>
              <a:spcAft>
                <a:spcPts val="0"/>
              </a:spcAft>
              <a:buClr>
                <a:schemeClr val="dk1"/>
              </a:buClr>
              <a:buSzPts val="1200"/>
              <a:buChar char="●"/>
            </a:pPr>
            <a:r>
              <a:rPr lang="en-US"/>
              <a:t>Studies have shown that CKD patients with a low nPCR have poorer nutritional status and a higher prevalence of frailty, morbidity and all-cause mortality.</a:t>
            </a:r>
            <a:endParaRPr/>
          </a:p>
          <a:p>
            <a:pPr marL="457200" lvl="0" indent="0" algn="l" rtl="0">
              <a:lnSpc>
                <a:spcPct val="115000"/>
              </a:lnSpc>
              <a:spcBef>
                <a:spcPts val="0"/>
              </a:spcBef>
              <a:spcAft>
                <a:spcPts val="0"/>
              </a:spcAft>
              <a:buClr>
                <a:schemeClr val="dk1"/>
              </a:buClr>
              <a:buSzPts val="1100"/>
              <a:buFont typeface="Arial"/>
              <a:buNone/>
            </a:pPr>
            <a:endParaRPr>
              <a:solidFill>
                <a:srgbClr val="2A2A2A"/>
              </a:solidFill>
            </a:endParaRPr>
          </a:p>
          <a:p>
            <a:pPr marL="457200" lvl="0" indent="0" algn="l" rtl="0">
              <a:lnSpc>
                <a:spcPct val="115000"/>
              </a:lnSpc>
              <a:spcBef>
                <a:spcPts val="0"/>
              </a:spcBef>
              <a:spcAft>
                <a:spcPts val="0"/>
              </a:spcAft>
              <a:buClr>
                <a:schemeClr val="dk1"/>
              </a:buClr>
              <a:buSzPts val="1100"/>
              <a:buFont typeface="Arial"/>
              <a:buNone/>
            </a:pPr>
            <a:endParaRPr/>
          </a:p>
          <a:p>
            <a:pPr marL="0" lvl="0" indent="0" algn="l" rtl="0">
              <a:lnSpc>
                <a:spcPct val="90000"/>
              </a:lnSpc>
              <a:spcBef>
                <a:spcPts val="100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534" name="Google Shape;534;gab3e36a302_0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ab3e36a302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ab3e36a302_0_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000"/>
              </a:spcBef>
              <a:spcAft>
                <a:spcPts val="0"/>
              </a:spcAft>
              <a:buNone/>
            </a:pPr>
            <a:r>
              <a:rPr lang="en-US">
                <a:solidFill>
                  <a:srgbClr val="262626"/>
                </a:solidFill>
              </a:rPr>
              <a:t>Normalized protein catabolic rate (nPCR) - continued</a:t>
            </a:r>
            <a:endParaRPr/>
          </a:p>
          <a:p>
            <a:pPr marL="457200" lvl="0" indent="-304800" algn="l" rtl="0">
              <a:lnSpc>
                <a:spcPct val="115000"/>
              </a:lnSpc>
              <a:spcBef>
                <a:spcPts val="500"/>
              </a:spcBef>
              <a:spcAft>
                <a:spcPts val="0"/>
              </a:spcAft>
              <a:buClr>
                <a:schemeClr val="dk1"/>
              </a:buClr>
              <a:buSzPts val="1200"/>
              <a:buChar char="●"/>
            </a:pPr>
            <a:r>
              <a:rPr lang="en-US"/>
              <a:t>For dialysis patients the:</a:t>
            </a:r>
            <a:endParaRPr/>
          </a:p>
          <a:p>
            <a:pPr marL="914400" lvl="1" indent="-304800" algn="l" rtl="0">
              <a:lnSpc>
                <a:spcPct val="115000"/>
              </a:lnSpc>
              <a:spcBef>
                <a:spcPts val="0"/>
              </a:spcBef>
              <a:spcAft>
                <a:spcPts val="0"/>
              </a:spcAft>
              <a:buClr>
                <a:schemeClr val="dk1"/>
              </a:buClr>
              <a:buSzPts val="1200"/>
              <a:buChar char="○"/>
            </a:pPr>
            <a:r>
              <a:rPr lang="en-US"/>
              <a:t>nPCR should be measured along with the Kt/v</a:t>
            </a:r>
            <a:endParaRPr/>
          </a:p>
          <a:p>
            <a:pPr marL="914400" lvl="1" indent="-304800" algn="l" rtl="0">
              <a:lnSpc>
                <a:spcPct val="115000"/>
              </a:lnSpc>
              <a:spcBef>
                <a:spcPts val="0"/>
              </a:spcBef>
              <a:spcAft>
                <a:spcPts val="0"/>
              </a:spcAft>
              <a:buClr>
                <a:schemeClr val="dk1"/>
              </a:buClr>
              <a:buSzPts val="1200"/>
              <a:buChar char="○"/>
            </a:pPr>
            <a:r>
              <a:rPr lang="en-US"/>
              <a:t>best survival is linked to nPCR values of 1.0 – 1.4 g/kg/day.  It will be difficult for patients to reach the higher end of this range thus a goal of 1.0 – 1.2 g/kg/day may be more realistic.</a:t>
            </a:r>
            <a:endParaRPr/>
          </a:p>
          <a:p>
            <a:pPr marL="1371600" lvl="2" indent="-304800" algn="l" rtl="0">
              <a:lnSpc>
                <a:spcPct val="115000"/>
              </a:lnSpc>
              <a:spcBef>
                <a:spcPts val="0"/>
              </a:spcBef>
              <a:spcAft>
                <a:spcPts val="0"/>
              </a:spcAft>
              <a:buClr>
                <a:schemeClr val="dk1"/>
              </a:buClr>
              <a:buSzPts val="1200"/>
              <a:buChar char="■"/>
            </a:pPr>
            <a:r>
              <a:rPr lang="en-US"/>
              <a:t>nPCR &lt; 1.0 g/kg/day typically reflects decreased protein intake</a:t>
            </a:r>
            <a:endParaRPr/>
          </a:p>
          <a:p>
            <a:pPr marL="1828800" lvl="3" indent="-304800" algn="l" rtl="0">
              <a:lnSpc>
                <a:spcPct val="115000"/>
              </a:lnSpc>
              <a:spcBef>
                <a:spcPts val="0"/>
              </a:spcBef>
              <a:spcAft>
                <a:spcPts val="0"/>
              </a:spcAft>
              <a:buClr>
                <a:schemeClr val="dk1"/>
              </a:buClr>
              <a:buSzPts val="1200"/>
              <a:buChar char="●"/>
            </a:pPr>
            <a:r>
              <a:rPr lang="en-US"/>
              <a:t>may also reflect an anabolic state in patients who are eating well and adding muscle mass.  Review of recent intake to compare is necessary to make this determination (e.g. true when g/kg/day estimated intake is significantly greater than nPCR value).</a:t>
            </a:r>
            <a:endParaRPr/>
          </a:p>
          <a:p>
            <a:pPr marL="1371600" lvl="2" indent="-304800" algn="l" rtl="0">
              <a:lnSpc>
                <a:spcPct val="115000"/>
              </a:lnSpc>
              <a:spcBef>
                <a:spcPts val="0"/>
              </a:spcBef>
              <a:spcAft>
                <a:spcPts val="0"/>
              </a:spcAft>
              <a:buClr>
                <a:schemeClr val="dk1"/>
              </a:buClr>
              <a:buSzPts val="1200"/>
              <a:buChar char="■"/>
            </a:pPr>
            <a:r>
              <a:rPr lang="en-US"/>
              <a:t>nPCR &gt; 1.4 g/kg/day is associated with greater mortality and may indicate a hypercatabolic state (i.e. tissue catabolism) secondary to inflammation or infection</a:t>
            </a:r>
            <a:endParaRPr/>
          </a:p>
          <a:p>
            <a:pPr marL="1828800" lvl="3" indent="-304800" algn="l" rtl="0">
              <a:lnSpc>
                <a:spcPct val="115000"/>
              </a:lnSpc>
              <a:spcBef>
                <a:spcPts val="0"/>
              </a:spcBef>
              <a:spcAft>
                <a:spcPts val="0"/>
              </a:spcAft>
              <a:buClr>
                <a:schemeClr val="dk1"/>
              </a:buClr>
              <a:buSzPts val="1200"/>
              <a:buChar char="●"/>
            </a:pPr>
            <a:r>
              <a:rPr lang="en-US"/>
              <a:t>may also reflect generous protein intake.  Review of recent intake to compare is necessary to make this determination.  Also, another clue that this is the case is a difficult to control potassium and/or phosphorus level as a result of a generous protein intake.</a:t>
            </a:r>
            <a:endParaRPr/>
          </a:p>
          <a:p>
            <a:pPr marL="0" lvl="0" indent="0" algn="l" rtl="0">
              <a:spcBef>
                <a:spcPts val="0"/>
              </a:spcBef>
              <a:spcAft>
                <a:spcPts val="0"/>
              </a:spcAft>
              <a:buNone/>
            </a:pPr>
            <a:endParaRPr/>
          </a:p>
        </p:txBody>
      </p:sp>
      <p:sp>
        <p:nvSpPr>
          <p:cNvPr id="541" name="Google Shape;541;gab3e36a302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7" name="Google Shape;54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Assessment of nutritional status in adults diagnosed with CKD stages 1-5D must occur on a routine basis to prevent and/or treat malnutrition and wasting. </a:t>
            </a:r>
            <a:endParaRPr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The Nutrition Care Process begins with a nutrition screening, whereby key nutritional indicators may trigger further assessment and intervention.</a:t>
            </a:r>
            <a:endParaRPr dirty="0"/>
          </a:p>
        </p:txBody>
      </p:sp>
      <p:sp>
        <p:nvSpPr>
          <p:cNvPr id="104" name="Google Shape;1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5" name="Google Shape;555;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i="0" u="none" strike="noStrike">
                <a:latin typeface="Arial"/>
                <a:ea typeface="Arial"/>
                <a:cs typeface="Arial"/>
                <a:sym typeface="Arial"/>
              </a:rPr>
              <a:t>HGS is a simple and reliable method to evaluate muscle function in patients with CKD. In addition, it can be used as an indirect measure of nutritional status in maintenance</a:t>
            </a:r>
            <a:r>
              <a:rPr lang="en-US"/>
              <a:t> </a:t>
            </a:r>
            <a:r>
              <a:rPr lang="en-US" b="0" i="0" u="none" strike="noStrike">
                <a:latin typeface="Arial"/>
                <a:ea typeface="Arial"/>
                <a:cs typeface="Arial"/>
                <a:sym typeface="Arial"/>
              </a:rPr>
              <a:t>dialysis patients and CKD patients not receiving dialysis.</a:t>
            </a:r>
            <a:endParaRPr/>
          </a:p>
        </p:txBody>
      </p:sp>
      <p:sp>
        <p:nvSpPr>
          <p:cNvPr id="556" name="Google Shape;556;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2" name="Google Shape;562;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i="0" u="none" strike="noStrike" dirty="0">
                <a:latin typeface="Arial"/>
                <a:ea typeface="Arial"/>
                <a:cs typeface="Arial"/>
                <a:sym typeface="Arial"/>
              </a:rPr>
              <a:t>Five studies examined relationships between HGS and comparative measures in patients with CKD, including 1 study with CKD patients not receiving dialysis </a:t>
            </a:r>
            <a:r>
              <a:rPr lang="en-US" sz="1200" dirty="0">
                <a:solidFill>
                  <a:schemeClr val="dk1"/>
                </a:solidFill>
              </a:rPr>
              <a:t>(Amparo 2013)</a:t>
            </a:r>
            <a:r>
              <a:rPr lang="en-US" b="0" i="0" u="none" strike="noStrike" dirty="0">
                <a:latin typeface="Arial"/>
                <a:ea typeface="Arial"/>
                <a:cs typeface="Arial"/>
                <a:sym typeface="Arial"/>
              </a:rPr>
              <a:t>, 1 study with incident dialysis patients </a:t>
            </a:r>
            <a:r>
              <a:rPr lang="en-US" sz="1200" dirty="0">
                <a:solidFill>
                  <a:schemeClr val="dk1"/>
                </a:solidFill>
              </a:rPr>
              <a:t>(</a:t>
            </a:r>
            <a:r>
              <a:rPr lang="en-US" sz="1200" dirty="0" err="1">
                <a:solidFill>
                  <a:schemeClr val="dk1"/>
                </a:solidFill>
              </a:rPr>
              <a:t>Isoyama</a:t>
            </a:r>
            <a:r>
              <a:rPr lang="en-US" sz="1200" dirty="0">
                <a:solidFill>
                  <a:schemeClr val="dk1"/>
                </a:solidFill>
              </a:rPr>
              <a:t> 2014)</a:t>
            </a:r>
            <a:r>
              <a:rPr lang="en-US" b="0" i="0" u="none" strike="noStrike" dirty="0">
                <a:latin typeface="Arial"/>
                <a:ea typeface="Arial"/>
                <a:cs typeface="Arial"/>
                <a:sym typeface="Arial"/>
              </a:rPr>
              <a:t>, 2 studies with MHD patients </a:t>
            </a:r>
            <a:r>
              <a:rPr lang="en-US" sz="1200" dirty="0">
                <a:solidFill>
                  <a:schemeClr val="dk1"/>
                </a:solidFill>
              </a:rPr>
              <a:t>(</a:t>
            </a:r>
            <a:r>
              <a:rPr lang="en-US" sz="1200" dirty="0" err="1">
                <a:solidFill>
                  <a:schemeClr val="dk1"/>
                </a:solidFill>
              </a:rPr>
              <a:t>Hasheminejad</a:t>
            </a:r>
            <a:r>
              <a:rPr lang="en-US" sz="1200" dirty="0">
                <a:solidFill>
                  <a:schemeClr val="dk1"/>
                </a:solidFill>
              </a:rPr>
              <a:t> 2016, Silva 2011)</a:t>
            </a:r>
            <a:r>
              <a:rPr lang="en-US" b="0" i="0" u="none" strike="noStrike" dirty="0">
                <a:latin typeface="Arial"/>
                <a:ea typeface="Arial"/>
                <a:cs typeface="Arial"/>
                <a:sym typeface="Arial"/>
              </a:rPr>
              <a:t>, and 1 study with PD patients </a:t>
            </a:r>
            <a:r>
              <a:rPr lang="en-US" sz="1200" dirty="0">
                <a:solidFill>
                  <a:schemeClr val="dk1"/>
                </a:solidFill>
              </a:rPr>
              <a:t>(</a:t>
            </a:r>
            <a:r>
              <a:rPr lang="en-US" sz="1200" dirty="0" err="1">
                <a:solidFill>
                  <a:schemeClr val="dk1"/>
                </a:solidFill>
              </a:rPr>
              <a:t>Konings</a:t>
            </a:r>
            <a:r>
              <a:rPr lang="en-US" sz="1200" dirty="0">
                <a:solidFill>
                  <a:schemeClr val="dk1"/>
                </a:solidFill>
              </a:rPr>
              <a:t> 2003)</a:t>
            </a:r>
            <a:r>
              <a:rPr lang="en-US" b="0" i="0" u="none" strike="noStrike" dirty="0">
                <a:latin typeface="Arial"/>
                <a:ea typeface="Arial"/>
                <a:cs typeface="Arial"/>
                <a:sym typeface="Arial"/>
              </a:rPr>
              <a:t>.</a:t>
            </a:r>
            <a:endParaRPr b="0" i="0" u="none" strike="noStrike" dirty="0">
              <a:latin typeface="Arial"/>
              <a:ea typeface="Arial"/>
              <a:cs typeface="Arial"/>
              <a:sym typeface="Arial"/>
            </a:endParaRPr>
          </a:p>
          <a:p>
            <a:pPr marL="0" lvl="0" indent="0" algn="l" rtl="0">
              <a:spcBef>
                <a:spcPts val="0"/>
              </a:spcBef>
              <a:spcAft>
                <a:spcPts val="0"/>
              </a:spcAft>
              <a:buNone/>
            </a:pPr>
            <a:endParaRPr dirty="0"/>
          </a:p>
          <a:p>
            <a:pPr marL="0" lvl="0" indent="0" algn="l" rtl="0">
              <a:spcBef>
                <a:spcPts val="0"/>
              </a:spcBef>
              <a:spcAft>
                <a:spcPts val="0"/>
              </a:spcAft>
              <a:buNone/>
            </a:pPr>
            <a:r>
              <a:rPr lang="en-US" dirty="0"/>
              <a:t>Handgrip strength was:</a:t>
            </a:r>
            <a:endParaRPr dirty="0"/>
          </a:p>
          <a:p>
            <a:pPr marL="285750" lvl="0" indent="-247650" algn="l" rtl="0">
              <a:spcBef>
                <a:spcPts val="0"/>
              </a:spcBef>
              <a:spcAft>
                <a:spcPts val="0"/>
              </a:spcAft>
              <a:buClr>
                <a:schemeClr val="dk1"/>
              </a:buClr>
              <a:buSzPts val="1200"/>
              <a:buFont typeface="Arial"/>
              <a:buChar char="•"/>
            </a:pPr>
            <a:r>
              <a:rPr lang="en-US" b="0" i="0" u="none" strike="noStrike" dirty="0">
                <a:latin typeface="Arial"/>
                <a:ea typeface="Arial"/>
                <a:cs typeface="Arial"/>
                <a:sym typeface="Arial"/>
              </a:rPr>
              <a:t>negatively associated with MIS in CKD patients not receiving dialysis (r = 0.42; P &lt; 0.001), but results may vary according to confounding variables. </a:t>
            </a:r>
            <a:endParaRPr b="0" i="0" u="none" strike="noStrike" dirty="0">
              <a:latin typeface="Arial"/>
              <a:ea typeface="Arial"/>
              <a:cs typeface="Arial"/>
              <a:sym typeface="Arial"/>
            </a:endParaRPr>
          </a:p>
          <a:p>
            <a:pPr marL="285750" lvl="0" indent="-260350" algn="l" rtl="0">
              <a:spcBef>
                <a:spcPts val="0"/>
              </a:spcBef>
              <a:spcAft>
                <a:spcPts val="0"/>
              </a:spcAft>
              <a:buSzPts val="1400"/>
              <a:buChar char="•"/>
            </a:pPr>
            <a:r>
              <a:rPr lang="en-US" dirty="0"/>
              <a:t>highly correlated with nutritional status and inflammatory marker levels and was more predictive of mortality than muscle mass measured using DXA in incident dialysis patients.</a:t>
            </a:r>
            <a:endParaRPr dirty="0"/>
          </a:p>
          <a:p>
            <a:pPr marL="285750" lvl="0" indent="-260350" algn="l" rtl="0">
              <a:spcBef>
                <a:spcPts val="0"/>
              </a:spcBef>
              <a:spcAft>
                <a:spcPts val="0"/>
              </a:spcAft>
              <a:buSzPts val="1400"/>
              <a:buChar char="•"/>
            </a:pPr>
            <a:r>
              <a:rPr lang="en-US" dirty="0"/>
              <a:t>a valid measure of nutritional status compared to MIS in MHD patients (sensitivity, 70-87%; specificity, 43-66%).</a:t>
            </a:r>
            <a:endParaRPr dirty="0"/>
          </a:p>
          <a:p>
            <a:pPr marL="285750" lvl="0" indent="-247650" algn="l" rtl="0">
              <a:spcBef>
                <a:spcPts val="0"/>
              </a:spcBef>
              <a:spcAft>
                <a:spcPts val="0"/>
              </a:spcAft>
              <a:buClr>
                <a:schemeClr val="dk1"/>
              </a:buClr>
              <a:buSzPts val="1200"/>
              <a:buFont typeface="Arial"/>
              <a:buChar char="•"/>
            </a:pPr>
            <a:r>
              <a:rPr lang="en-US" b="0" i="0" u="none" strike="noStrike" dirty="0">
                <a:latin typeface="Arial"/>
                <a:ea typeface="Arial"/>
                <a:cs typeface="Arial"/>
                <a:sym typeface="Arial"/>
              </a:rPr>
              <a:t>correlated with LBM assessed using other methods, but there was no correlation with other markers of body composition or nutritional status in PD patients. </a:t>
            </a:r>
            <a:endParaRPr dirty="0"/>
          </a:p>
          <a:p>
            <a:pPr marL="0" lvl="0" indent="0" algn="l" rtl="0">
              <a:spcBef>
                <a:spcPts val="0"/>
              </a:spcBef>
              <a:spcAft>
                <a:spcPts val="0"/>
              </a:spcAft>
              <a:buNone/>
            </a:pPr>
            <a:endParaRPr dirty="0"/>
          </a:p>
        </p:txBody>
      </p:sp>
      <p:sp>
        <p:nvSpPr>
          <p:cNvPr id="563" name="Google Shape;563;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lnSpc>
                <a:spcPct val="90000"/>
              </a:lnSpc>
              <a:spcBef>
                <a:spcPts val="0"/>
              </a:spcBef>
              <a:spcAft>
                <a:spcPts val="0"/>
              </a:spcAft>
              <a:buFont typeface="Arial" panose="020B0604020202020204" pitchFamily="34" charset="0"/>
              <a:buChar char="•"/>
            </a:pPr>
            <a:r>
              <a:rPr lang="en-US" dirty="0">
                <a:solidFill>
                  <a:srgbClr val="262626"/>
                </a:solidFill>
              </a:rPr>
              <a:t>The guideline for HGS applies to all adult MHD patients, PD patients, and CKD patients not receiving dialysis.</a:t>
            </a:r>
            <a:endParaRPr dirty="0">
              <a:solidFill>
                <a:srgbClr val="7F7F7F"/>
              </a:solidFill>
            </a:endParaRPr>
          </a:p>
          <a:p>
            <a:pPr marL="171450" lvl="0" indent="-171450" algn="l" rtl="0">
              <a:lnSpc>
                <a:spcPct val="90000"/>
              </a:lnSpc>
              <a:spcBef>
                <a:spcPts val="1000"/>
              </a:spcBef>
              <a:spcAft>
                <a:spcPts val="0"/>
              </a:spcAft>
              <a:buFont typeface="Arial" panose="020B0604020202020204" pitchFamily="34" charset="0"/>
              <a:buChar char="•"/>
            </a:pPr>
            <a:r>
              <a:rPr lang="en-US" dirty="0">
                <a:solidFill>
                  <a:srgbClr val="262626"/>
                </a:solidFill>
              </a:rPr>
              <a:t>The potential risk or harm associated with the application of the guideline for HGS in MHD patients involves the side of the body assessed. The measurement should be obtained on the opposite side of the vascular access. In all other patients (i.e., PD and </a:t>
            </a:r>
            <a:r>
              <a:rPr lang="en-US" dirty="0" err="1">
                <a:solidFill>
                  <a:srgbClr val="262626"/>
                </a:solidFill>
              </a:rPr>
              <a:t>predialysis</a:t>
            </a:r>
            <a:r>
              <a:rPr lang="en-US" dirty="0">
                <a:solidFill>
                  <a:srgbClr val="262626"/>
                </a:solidFill>
              </a:rPr>
              <a:t>), there are no potential risks or harms. </a:t>
            </a:r>
            <a:endParaRPr dirty="0">
              <a:solidFill>
                <a:srgbClr val="7F7F7F"/>
              </a:solidFill>
            </a:endParaRPr>
          </a:p>
          <a:p>
            <a:pPr marL="171450" lvl="0" indent="-171450" algn="l" rtl="0">
              <a:lnSpc>
                <a:spcPct val="90000"/>
              </a:lnSpc>
              <a:spcBef>
                <a:spcPts val="1000"/>
              </a:spcBef>
              <a:spcAft>
                <a:spcPts val="0"/>
              </a:spcAft>
              <a:buFont typeface="Arial" panose="020B0604020202020204" pitchFamily="34" charset="0"/>
              <a:buChar char="•"/>
            </a:pPr>
            <a:r>
              <a:rPr lang="en-US" dirty="0">
                <a:solidFill>
                  <a:srgbClr val="262626"/>
                </a:solidFill>
              </a:rPr>
              <a:t>Many individuals with CKD also have type 2 diabetes, a consequence of which may include peripheral neuropathy. Potential loss in HGS due to peripheral neuropathy in patients with type 2 diabetes should be taken into account when comparing measurements over time.</a:t>
            </a:r>
            <a:endParaRPr dirty="0">
              <a:solidFill>
                <a:srgbClr val="262626"/>
              </a:solidFill>
            </a:endParaRPr>
          </a:p>
          <a:p>
            <a:pPr marL="0" lvl="0" indent="0" algn="l" rtl="0">
              <a:spcBef>
                <a:spcPts val="0"/>
              </a:spcBef>
              <a:spcAft>
                <a:spcPts val="0"/>
              </a:spcAft>
              <a:buNone/>
            </a:pPr>
            <a:endParaRPr dirty="0"/>
          </a:p>
        </p:txBody>
      </p:sp>
      <p:sp>
        <p:nvSpPr>
          <p:cNvPr id="569" name="Google Shape;569;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dirty="0">
                <a:solidFill>
                  <a:srgbClr val="262626"/>
                </a:solidFill>
              </a:rPr>
              <a:t>There is a cost associated with purchasing the dynamometer to measure HGS.</a:t>
            </a:r>
            <a:endParaRPr dirty="0">
              <a:solidFill>
                <a:srgbClr val="262626"/>
              </a:solidFill>
            </a:endParaRPr>
          </a:p>
          <a:p>
            <a:pPr marL="0" lvl="0" indent="0" algn="l" rtl="0">
              <a:lnSpc>
                <a:spcPct val="90000"/>
              </a:lnSpc>
              <a:spcBef>
                <a:spcPts val="1000"/>
              </a:spcBef>
              <a:spcAft>
                <a:spcPts val="0"/>
              </a:spcAft>
              <a:buNone/>
            </a:pPr>
            <a:r>
              <a:rPr lang="en-US" dirty="0">
                <a:solidFill>
                  <a:srgbClr val="262626"/>
                </a:solidFill>
              </a:rPr>
              <a:t>HGS is a reliable measurement when staff are properly trained on how to perform the measurement and interpret the results thus an established protocol is a necessity.  Reliability also depends upon a properly calibrated dynamometer.  The device must be calibrated at least annually by an approved manufacturer.</a:t>
            </a:r>
            <a:endParaRPr dirty="0">
              <a:solidFill>
                <a:srgbClr val="262626"/>
              </a:solidFill>
            </a:endParaRPr>
          </a:p>
          <a:p>
            <a:pPr marL="0" lvl="0" indent="0" algn="l" rtl="0">
              <a:lnSpc>
                <a:spcPct val="90000"/>
              </a:lnSpc>
              <a:spcBef>
                <a:spcPts val="1000"/>
              </a:spcBef>
              <a:spcAft>
                <a:spcPts val="0"/>
              </a:spcAft>
              <a:buNone/>
            </a:pPr>
            <a:r>
              <a:rPr lang="en-US" dirty="0">
                <a:solidFill>
                  <a:srgbClr val="262626"/>
                </a:solidFill>
              </a:rPr>
              <a:t>For infection control purpose, the dynamometer must be properly cleaned before and after each patient use.</a:t>
            </a:r>
            <a:endParaRPr dirty="0">
              <a:solidFill>
                <a:srgbClr val="262626"/>
              </a:solidFill>
            </a:endParaRPr>
          </a:p>
          <a:p>
            <a:pPr marL="0" lvl="0" indent="0" algn="l" rtl="0">
              <a:lnSpc>
                <a:spcPct val="90000"/>
              </a:lnSpc>
              <a:spcBef>
                <a:spcPts val="1000"/>
              </a:spcBef>
              <a:spcAft>
                <a:spcPts val="0"/>
              </a:spcAft>
              <a:buNone/>
            </a:pPr>
            <a:r>
              <a:rPr lang="en-US" dirty="0">
                <a:solidFill>
                  <a:srgbClr val="262626"/>
                </a:solidFill>
              </a:rPr>
              <a:t>The grip strength is commonly measured in kilograms.</a:t>
            </a:r>
            <a:endParaRPr dirty="0">
              <a:solidFill>
                <a:srgbClr val="262626"/>
              </a:solidFill>
            </a:endParaRPr>
          </a:p>
          <a:p>
            <a:pPr marL="0" lvl="0" indent="0" algn="l" rtl="0">
              <a:lnSpc>
                <a:spcPct val="90000"/>
              </a:lnSpc>
              <a:spcBef>
                <a:spcPts val="1000"/>
              </a:spcBef>
              <a:spcAft>
                <a:spcPts val="0"/>
              </a:spcAft>
              <a:buNone/>
            </a:pPr>
            <a:endParaRPr dirty="0">
              <a:solidFill>
                <a:srgbClr val="262626"/>
              </a:solidFill>
            </a:endParaRPr>
          </a:p>
          <a:p>
            <a:pPr marL="0" lvl="0" indent="0" algn="l" rtl="0">
              <a:lnSpc>
                <a:spcPct val="90000"/>
              </a:lnSpc>
              <a:spcBef>
                <a:spcPts val="1000"/>
              </a:spcBef>
              <a:spcAft>
                <a:spcPts val="0"/>
              </a:spcAft>
              <a:buNone/>
            </a:pPr>
            <a:endParaRPr dirty="0">
              <a:solidFill>
                <a:srgbClr val="262626"/>
              </a:solidFill>
            </a:endParaRPr>
          </a:p>
          <a:p>
            <a:pPr marL="0" lvl="0" indent="0" algn="l" rtl="0">
              <a:lnSpc>
                <a:spcPct val="90000"/>
              </a:lnSpc>
              <a:spcBef>
                <a:spcPts val="1000"/>
              </a:spcBef>
              <a:spcAft>
                <a:spcPts val="0"/>
              </a:spcAft>
              <a:buClr>
                <a:schemeClr val="dk1"/>
              </a:buClr>
              <a:buSzPts val="1100"/>
              <a:buFont typeface="Arial"/>
              <a:buNone/>
            </a:pPr>
            <a:endParaRPr dirty="0">
              <a:solidFill>
                <a:srgbClr val="262626"/>
              </a:solidFill>
            </a:endParaRPr>
          </a:p>
          <a:p>
            <a:pPr marL="0" lvl="0" indent="0" algn="l" rtl="0">
              <a:lnSpc>
                <a:spcPct val="90000"/>
              </a:lnSpc>
              <a:spcBef>
                <a:spcPts val="1000"/>
              </a:spcBef>
              <a:spcAft>
                <a:spcPts val="0"/>
              </a:spcAft>
              <a:buClr>
                <a:schemeClr val="dk1"/>
              </a:buClr>
              <a:buSzPts val="1100"/>
              <a:buFont typeface="Arial"/>
              <a:buNone/>
            </a:pPr>
            <a:endParaRPr dirty="0">
              <a:solidFill>
                <a:srgbClr val="262626"/>
              </a:solidFill>
            </a:endParaRPr>
          </a:p>
          <a:p>
            <a:pPr marL="0" lvl="0" indent="0" algn="l" rtl="0">
              <a:spcBef>
                <a:spcPts val="0"/>
              </a:spcBef>
              <a:spcAft>
                <a:spcPts val="0"/>
              </a:spcAft>
              <a:buNone/>
            </a:pPr>
            <a:endParaRPr dirty="0"/>
          </a:p>
        </p:txBody>
      </p:sp>
      <p:sp>
        <p:nvSpPr>
          <p:cNvPr id="575" name="Google Shape;57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c3d5df03b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c3d5df03b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dirty="0">
                <a:solidFill>
                  <a:srgbClr val="262626"/>
                </a:solidFill>
              </a:rPr>
              <a:t>There are many considerations to ensure that accurate measurements are obtained.  To start, the patient must be properly instructed on the procedure and you must obtain acknowledgement of their understanding.  To maximize the accuracy of the measurement, the patient should be seated with their back straight and arm at a 90-degree angle at their side.  Their arm should not rest on their torso or the chair.  Shoulders should be relaxed and wrist in a neutral position with thumb on top. Be sure to properly adjust the dynamometer handle to fit the patient’s hand.   Record this setting so it is consistent from evaluation to evaluation as the handle position can affect the measurement. The patient should squeeze the dynamometer with all their strength, typically 3 times with each hand.  The squeeze should be a hard, swift squeeze with no pumping.  A pause of approximately 30 seconds is needed between measurements to avoid muscle fatigue.  Note that for HD patients, the measurements should be obtained from the side opposite of the dialysis access.  Any deviation from this procedure should be carefully recorded for consideration when comparing results over time.</a:t>
            </a:r>
            <a:endParaRPr dirty="0">
              <a:solidFill>
                <a:srgbClr val="262626"/>
              </a:solidFill>
            </a:endParaRPr>
          </a:p>
          <a:p>
            <a:pPr marL="0" lvl="0" indent="0" algn="l" rtl="0">
              <a:lnSpc>
                <a:spcPct val="90000"/>
              </a:lnSpc>
              <a:spcBef>
                <a:spcPts val="1000"/>
              </a:spcBef>
              <a:spcAft>
                <a:spcPts val="0"/>
              </a:spcAft>
              <a:buClr>
                <a:schemeClr val="dk1"/>
              </a:buClr>
              <a:buSzPts val="1100"/>
              <a:buFont typeface="Arial"/>
              <a:buNone/>
            </a:pPr>
            <a:endParaRPr dirty="0">
              <a:solidFill>
                <a:srgbClr val="7F7F7F"/>
              </a:solidFill>
            </a:endParaRPr>
          </a:p>
          <a:p>
            <a:pPr marL="0" lvl="0" indent="0" algn="l" rtl="0">
              <a:spcBef>
                <a:spcPts val="0"/>
              </a:spcBef>
              <a:spcAft>
                <a:spcPts val="0"/>
              </a:spcAft>
              <a:buNone/>
            </a:pPr>
            <a:endParaRPr dirty="0"/>
          </a:p>
        </p:txBody>
      </p:sp>
      <p:sp>
        <p:nvSpPr>
          <p:cNvPr id="582" name="Google Shape;582;gac3d5df03b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ac3d5df03b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ac3d5df03b_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dirty="0"/>
              <a:t>It is essential that careful records are taken to allow comparison over time.  Record each result to the nearest kilogram.  If the difference in the 3 scores is with a 3 kg range, the evaluation is complete.  If greater than 3 kg variance exists in the values, take an additional measurement and use the highest 3 measurements for the record.</a:t>
            </a:r>
            <a:endParaRPr dirty="0"/>
          </a:p>
          <a:p>
            <a:pPr marL="0" lvl="0" indent="0" algn="l" rtl="0">
              <a:lnSpc>
                <a:spcPct val="90000"/>
              </a:lnSpc>
              <a:spcBef>
                <a:spcPts val="1000"/>
              </a:spcBef>
              <a:spcAft>
                <a:spcPts val="0"/>
              </a:spcAft>
              <a:buNone/>
            </a:pPr>
            <a:r>
              <a:rPr lang="en-US" dirty="0"/>
              <a:t>Patient results can be compared to established norms, which are typically sorted by male versus female, age and dominant versus non-dominant arm, but the trend for an individual is especially important to determine if there are worrisome changes.</a:t>
            </a:r>
            <a:endParaRPr dirty="0"/>
          </a:p>
          <a:p>
            <a:pPr marL="0" lvl="0" indent="0" algn="l" rtl="0">
              <a:lnSpc>
                <a:spcPct val="90000"/>
              </a:lnSpc>
              <a:spcBef>
                <a:spcPts val="1000"/>
              </a:spcBef>
              <a:spcAft>
                <a:spcPts val="0"/>
              </a:spcAft>
              <a:buNone/>
            </a:pPr>
            <a:endParaRPr lang="en-US" dirty="0"/>
          </a:p>
          <a:p>
            <a:pPr marL="0" lvl="0" indent="0" algn="l" rtl="0">
              <a:lnSpc>
                <a:spcPct val="90000"/>
              </a:lnSpc>
              <a:spcBef>
                <a:spcPts val="1000"/>
              </a:spcBef>
              <a:spcAft>
                <a:spcPts val="0"/>
              </a:spcAft>
              <a:buNone/>
            </a:pPr>
            <a:r>
              <a:rPr lang="en-US" dirty="0"/>
              <a:t>Many factors influence the grip strength - fatigue, time of day, restricted motion and pain (i.e. arthritis) to name a few.  Ask if there are any physical limitations of the hand that might affect the grip strength.  Note that specifically for hemodialysis patients, their strength may vary significantly from pre dialysis to post dialysis depending upon how their dialysis treatment went on that particular day.</a:t>
            </a:r>
            <a:endParaRPr dirty="0"/>
          </a:p>
          <a:p>
            <a:pPr marL="457200" lvl="0" indent="0" algn="l" rtl="0">
              <a:lnSpc>
                <a:spcPct val="115000"/>
              </a:lnSpc>
              <a:spcBef>
                <a:spcPts val="0"/>
              </a:spcBef>
              <a:spcAft>
                <a:spcPts val="0"/>
              </a:spcAft>
              <a:buNone/>
            </a:pPr>
            <a:endParaRPr dirty="0"/>
          </a:p>
          <a:p>
            <a:pPr marL="0" lvl="0" indent="0" algn="l" rtl="0">
              <a:spcBef>
                <a:spcPts val="0"/>
              </a:spcBef>
              <a:spcAft>
                <a:spcPts val="0"/>
              </a:spcAft>
              <a:buNone/>
            </a:pPr>
            <a:endParaRPr dirty="0"/>
          </a:p>
        </p:txBody>
      </p:sp>
      <p:sp>
        <p:nvSpPr>
          <p:cNvPr id="589" name="Google Shape;589;gac3d5df03b_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5" name="Google Shape;59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Indirect calorimetry remains as the best-practice measure for determining resting energy expenditure (REE) in adults diagnosed with CKD stages 1-5, including renal replacement therapy (RRT) patients (MHD or PD patients or transplant recipients). </a:t>
            </a:r>
          </a:p>
          <a:p>
            <a:pPr marL="171450" lvl="0" indent="-171450" algn="l" rtl="0">
              <a:spcBef>
                <a:spcPts val="0"/>
              </a:spcBef>
              <a:spcAft>
                <a:spcPts val="0"/>
              </a:spcAft>
              <a:buFont typeface="Arial" panose="020B0604020202020204" pitchFamily="34" charset="0"/>
              <a:buChar char="•"/>
            </a:pPr>
            <a:r>
              <a:rPr lang="en-US" dirty="0"/>
              <a:t>More research is needed to demonstrate whether handheld indirect calorimetric devices may be a suitable alternative in this population. </a:t>
            </a:r>
          </a:p>
          <a:p>
            <a:pPr marL="171450" lvl="0" indent="-171450" algn="l" rtl="0">
              <a:spcBef>
                <a:spcPts val="0"/>
              </a:spcBef>
              <a:spcAft>
                <a:spcPts val="0"/>
              </a:spcAft>
              <a:buFont typeface="Arial" panose="020B0604020202020204" pitchFamily="34" charset="0"/>
              <a:buChar char="•"/>
            </a:pPr>
            <a:r>
              <a:rPr lang="en-US" dirty="0"/>
              <a:t>In the absence of indirect calorimetry, there are more than 200 predictive energy equations available that may be able to estimate REE in patients diagnosed with CKD. Several have been shown to either over- or underestimate REE in earlier stages of CKD, as well as patients treated with maintenance dialysis. </a:t>
            </a:r>
          </a:p>
          <a:p>
            <a:pPr marL="171450" lvl="0" indent="-171450" algn="l" rtl="0">
              <a:spcBef>
                <a:spcPts val="0"/>
              </a:spcBef>
              <a:spcAft>
                <a:spcPts val="0"/>
              </a:spcAft>
              <a:buFont typeface="Arial" panose="020B0604020202020204" pitchFamily="34" charset="0"/>
              <a:buChar char="•"/>
            </a:pPr>
            <a:r>
              <a:rPr lang="en-US" dirty="0"/>
              <a:t>There have been several cross-sectional studies that suggest that the energy requirements of patients with earlier stages of CKD may not be substantially different than for healthy adults, but the evidence is limited. Recent research has shown that predictive energy equations specifically designed for patients with CKD receiving maintenance dialysis have lower bias and greater precision</a:t>
            </a:r>
            <a:endParaRPr dirty="0"/>
          </a:p>
        </p:txBody>
      </p:sp>
      <p:sp>
        <p:nvSpPr>
          <p:cNvPr id="603" name="Google Shape;603;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There were 6 studies that tested REE equations in patients with CKD (</a:t>
            </a:r>
            <a:r>
              <a:rPr lang="en-US" sz="1200" b="0" i="0" u="none" strike="noStrike" cap="none" dirty="0">
                <a:solidFill>
                  <a:schemeClr val="dk1"/>
                </a:solidFill>
                <a:sym typeface="Arial"/>
              </a:rPr>
              <a:t>Byham-Gray 2014, Dias Rodrigues 2014, </a:t>
            </a:r>
            <a:r>
              <a:rPr lang="en-US" sz="1200" b="0" i="0" u="none" strike="noStrike" cap="none" dirty="0" err="1">
                <a:solidFill>
                  <a:schemeClr val="dk1"/>
                </a:solidFill>
                <a:sym typeface="Arial"/>
              </a:rPr>
              <a:t>Kamimura</a:t>
            </a:r>
            <a:r>
              <a:rPr lang="en-US" sz="1200" b="0" i="0" u="none" strike="noStrike" cap="none" dirty="0">
                <a:solidFill>
                  <a:schemeClr val="dk1"/>
                </a:solidFill>
                <a:sym typeface="Arial"/>
              </a:rPr>
              <a:t> 2011, Lee 2008, </a:t>
            </a:r>
            <a:r>
              <a:rPr lang="en-US" sz="1200" b="0" i="0" u="none" strike="noStrike" cap="none" dirty="0" err="1">
                <a:solidFill>
                  <a:schemeClr val="dk1"/>
                </a:solidFill>
                <a:sym typeface="Arial"/>
              </a:rPr>
              <a:t>Neyra</a:t>
            </a:r>
            <a:r>
              <a:rPr lang="en-US" sz="1200" b="0" i="0" u="none" strike="noStrike" cap="none" dirty="0">
                <a:solidFill>
                  <a:schemeClr val="dk1"/>
                </a:solidFill>
                <a:sym typeface="Arial"/>
              </a:rPr>
              <a:t> 2003, </a:t>
            </a:r>
            <a:r>
              <a:rPr lang="en-US" sz="1200" b="0" i="0" u="none" strike="noStrike" cap="none" dirty="0" err="1">
                <a:solidFill>
                  <a:schemeClr val="dk1"/>
                </a:solidFill>
                <a:sym typeface="Arial"/>
              </a:rPr>
              <a:t>Vilar</a:t>
            </a:r>
            <a:r>
              <a:rPr lang="en-US" sz="1200" b="0" i="0" u="none" strike="noStrike" cap="none" dirty="0">
                <a:solidFill>
                  <a:schemeClr val="dk1"/>
                </a:solidFill>
                <a:sym typeface="Arial"/>
              </a:rPr>
              <a:t> 2014) </a:t>
            </a:r>
            <a:r>
              <a:rPr lang="en-US" dirty="0"/>
              <a:t>and compared them to a reference standard of indirect calorimetry. </a:t>
            </a:r>
          </a:p>
          <a:p>
            <a:pPr marL="171450" lvl="0" indent="-171450" algn="l" rtl="0">
              <a:spcBef>
                <a:spcPts val="0"/>
              </a:spcBef>
              <a:spcAft>
                <a:spcPts val="0"/>
              </a:spcAft>
              <a:buFont typeface="Arial" panose="020B0604020202020204" pitchFamily="34" charset="0"/>
              <a:buChar char="•"/>
            </a:pPr>
            <a:r>
              <a:rPr lang="en-US" dirty="0"/>
              <a:t>Two of the 6 studies used indirect calorimetry data to derive a disease-specific equation. (Byham-Gray 2014, </a:t>
            </a:r>
            <a:r>
              <a:rPr lang="en-US" dirty="0" err="1"/>
              <a:t>Vilar</a:t>
            </a:r>
            <a:r>
              <a:rPr lang="en-US" dirty="0"/>
              <a:t> 2014) </a:t>
            </a:r>
          </a:p>
          <a:p>
            <a:pPr marL="171450" lvl="0" indent="-171450" algn="l" rtl="0">
              <a:spcBef>
                <a:spcPts val="0"/>
              </a:spcBef>
              <a:spcAft>
                <a:spcPts val="0"/>
              </a:spcAft>
              <a:buFont typeface="Arial" panose="020B0604020202020204" pitchFamily="34" charset="0"/>
              <a:buChar char="•"/>
            </a:pPr>
            <a:r>
              <a:rPr lang="en-US" dirty="0"/>
              <a:t>The Harris-Benedict equation overestimated REE in 4 studies across the spectrum of CKD; for example, Dias Rodrigues 2014 (MHD), </a:t>
            </a:r>
            <a:r>
              <a:rPr lang="en-US" dirty="0" err="1"/>
              <a:t>Kamimura</a:t>
            </a:r>
            <a:r>
              <a:rPr lang="en-US" dirty="0"/>
              <a:t> 2011 (</a:t>
            </a:r>
            <a:r>
              <a:rPr lang="en-US" dirty="0" err="1"/>
              <a:t>nondialyzed</a:t>
            </a:r>
            <a:r>
              <a:rPr lang="en-US" dirty="0"/>
              <a:t>, MHD, and PD), Lee 2008 (CAPD), and </a:t>
            </a:r>
            <a:r>
              <a:rPr lang="en-US" dirty="0" err="1"/>
              <a:t>Neyra</a:t>
            </a:r>
            <a:r>
              <a:rPr lang="en-US" dirty="0"/>
              <a:t> 2003 (chronic renal failure, MHD, and PD), but the </a:t>
            </a:r>
            <a:r>
              <a:rPr lang="en-US" dirty="0" err="1"/>
              <a:t>HarrisBenedict</a:t>
            </a:r>
            <a:r>
              <a:rPr lang="en-US" dirty="0"/>
              <a:t> equation underestimated REE in MHD participants in </a:t>
            </a:r>
            <a:r>
              <a:rPr lang="en-US" dirty="0" err="1"/>
              <a:t>Vilar</a:t>
            </a:r>
            <a:r>
              <a:rPr lang="en-US" dirty="0"/>
              <a:t> 2014 (MHD). </a:t>
            </a:r>
          </a:p>
          <a:p>
            <a:pPr marL="171450" lvl="0" indent="-171450" algn="l" rtl="0">
              <a:spcBef>
                <a:spcPts val="0"/>
              </a:spcBef>
              <a:spcAft>
                <a:spcPts val="0"/>
              </a:spcAft>
              <a:buFont typeface="Arial" panose="020B0604020202020204" pitchFamily="34" charset="0"/>
              <a:buChar char="•"/>
            </a:pPr>
            <a:r>
              <a:rPr lang="en-US" dirty="0"/>
              <a:t>Similarly, the Schofield equation overestimated REE in Dias Rodrigues 2014 (MHD) and </a:t>
            </a:r>
            <a:r>
              <a:rPr lang="en-US" dirty="0" err="1"/>
              <a:t>Kamimura</a:t>
            </a:r>
            <a:r>
              <a:rPr lang="en-US" dirty="0"/>
              <a:t> 2011 (</a:t>
            </a:r>
            <a:r>
              <a:rPr lang="en-US" dirty="0" err="1"/>
              <a:t>nondialyzed</a:t>
            </a:r>
            <a:r>
              <a:rPr lang="en-US" dirty="0"/>
              <a:t>, MHD, and PD), but underestimated REE in </a:t>
            </a:r>
            <a:r>
              <a:rPr lang="en-US" dirty="0" err="1"/>
              <a:t>Vilar</a:t>
            </a:r>
            <a:r>
              <a:rPr lang="en-US" dirty="0"/>
              <a:t> 2014 (MHD). </a:t>
            </a:r>
          </a:p>
          <a:p>
            <a:pPr marL="171450" lvl="0" indent="-171450" algn="l" rtl="0">
              <a:spcBef>
                <a:spcPts val="0"/>
              </a:spcBef>
              <a:spcAft>
                <a:spcPts val="0"/>
              </a:spcAft>
              <a:buFont typeface="Arial" panose="020B0604020202020204" pitchFamily="34" charset="0"/>
              <a:buChar char="•"/>
            </a:pPr>
            <a:r>
              <a:rPr lang="en-US" dirty="0"/>
              <a:t>Byham-Gray et al. demonstrated that the Maintenance Hemodialysis Equation (MHDE) more accurately predicted REE than the Mifflin-St. </a:t>
            </a:r>
            <a:r>
              <a:rPr lang="en-US" dirty="0" err="1"/>
              <a:t>Joer</a:t>
            </a:r>
            <a:r>
              <a:rPr lang="en-US" dirty="0"/>
              <a:t> equation. </a:t>
            </a:r>
          </a:p>
          <a:p>
            <a:pPr marL="171450" lvl="0" indent="-171450" algn="l" rtl="0">
              <a:spcBef>
                <a:spcPts val="0"/>
              </a:spcBef>
              <a:spcAft>
                <a:spcPts val="0"/>
              </a:spcAft>
              <a:buFont typeface="Arial" panose="020B0604020202020204" pitchFamily="34" charset="0"/>
              <a:buChar char="•"/>
            </a:pPr>
            <a:r>
              <a:rPr lang="en-US" dirty="0" err="1"/>
              <a:t>Vilar</a:t>
            </a:r>
            <a:r>
              <a:rPr lang="en-US" dirty="0"/>
              <a:t> et al. also found that their created equation for REE was the best predictor of REE when compared with traditional predictive energy equations. </a:t>
            </a:r>
          </a:p>
          <a:p>
            <a:pPr marL="171450" lvl="0" indent="-171450" algn="l" rtl="0">
              <a:spcBef>
                <a:spcPts val="0"/>
              </a:spcBef>
              <a:spcAft>
                <a:spcPts val="0"/>
              </a:spcAft>
              <a:buFont typeface="Arial" panose="020B0604020202020204" pitchFamily="34" charset="0"/>
              <a:buChar char="•"/>
            </a:pPr>
            <a:r>
              <a:rPr lang="en-US" dirty="0"/>
              <a:t>Generally, agreement between equations and methods was low to moderate.</a:t>
            </a:r>
            <a:endParaRPr dirty="0"/>
          </a:p>
        </p:txBody>
      </p:sp>
      <p:sp>
        <p:nvSpPr>
          <p:cNvPr id="609" name="Google Shape;609;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Among patients with stage 5 CKD receiving MHD or PD, there are several factors that may influence energy expenditure beyond the traditional determinants (age, sex, and FFM), such as hyperparathyroidism, hyperglycemia, and chronic inflammation, that should be considered in the overall energy prescription. </a:t>
            </a:r>
          </a:p>
          <a:p>
            <a:pPr marL="285750" lvl="0" indent="-285750" algn="l" rtl="0">
              <a:spcBef>
                <a:spcPts val="0"/>
              </a:spcBef>
              <a:spcAft>
                <a:spcPts val="0"/>
              </a:spcAft>
              <a:buClr>
                <a:schemeClr val="dk1"/>
              </a:buClr>
              <a:buSzPts val="1800"/>
              <a:buFont typeface="Arial"/>
              <a:buChar char="•"/>
            </a:pPr>
            <a:r>
              <a:rPr lang="en-US" sz="1200" b="0" i="0" u="none" strike="noStrike" dirty="0">
                <a:latin typeface="Arial"/>
                <a:ea typeface="Arial"/>
                <a:cs typeface="Arial"/>
                <a:sym typeface="Arial"/>
              </a:rPr>
              <a:t>Energy needs will be variable depending on the health status of the patient (</a:t>
            </a:r>
            <a:r>
              <a:rPr lang="en-US" sz="1200" b="0" i="0" u="none" strike="noStrike" dirty="0" err="1">
                <a:latin typeface="Arial"/>
                <a:ea typeface="Arial"/>
                <a:cs typeface="Arial"/>
                <a:sym typeface="Arial"/>
              </a:rPr>
              <a:t>eg</a:t>
            </a:r>
            <a:r>
              <a:rPr lang="en-US" sz="1200" b="0" i="0" u="none" strike="noStrike" dirty="0">
                <a:latin typeface="Arial"/>
                <a:ea typeface="Arial"/>
                <a:cs typeface="Arial"/>
                <a:sym typeface="Arial"/>
              </a:rPr>
              <a:t>, acutely vs chronically ill) and overall health goals (</a:t>
            </a:r>
            <a:r>
              <a:rPr lang="en-US" sz="1200" b="0" i="0" u="none" strike="noStrike" dirty="0" err="1">
                <a:latin typeface="Arial"/>
                <a:ea typeface="Arial"/>
                <a:cs typeface="Arial"/>
                <a:sym typeface="Arial"/>
              </a:rPr>
              <a:t>eg</a:t>
            </a:r>
            <a:r>
              <a:rPr lang="en-US" sz="1200" b="0" i="0" u="none" strike="noStrike" dirty="0">
                <a:latin typeface="Arial"/>
                <a:ea typeface="Arial"/>
                <a:cs typeface="Arial"/>
                <a:sym typeface="Arial"/>
              </a:rPr>
              <a:t>, weight maintenance, repletion, or loss). </a:t>
            </a:r>
            <a:endParaRPr lang="en-US" dirty="0"/>
          </a:p>
          <a:p>
            <a:pPr marL="285750" lvl="0" indent="-285750" algn="l" rtl="0">
              <a:spcBef>
                <a:spcPts val="0"/>
              </a:spcBef>
              <a:spcAft>
                <a:spcPts val="0"/>
              </a:spcAft>
              <a:buClr>
                <a:schemeClr val="dk1"/>
              </a:buClr>
              <a:buSzPts val="1800"/>
              <a:buFont typeface="Arial"/>
              <a:buChar char="•"/>
            </a:pPr>
            <a:endParaRPr dirty="0"/>
          </a:p>
        </p:txBody>
      </p:sp>
      <p:sp>
        <p:nvSpPr>
          <p:cNvPr id="616" name="Google Shape;6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extLst>
      <p:ext uri="{BB962C8B-B14F-4D97-AF65-F5344CB8AC3E}">
        <p14:creationId xmlns:p14="http://schemas.microsoft.com/office/powerpoint/2010/main" val="595670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 name="Google Shape;10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200"/>
              <a:buFont typeface="Arial"/>
              <a:buChar char="•"/>
            </a:pPr>
            <a:r>
              <a:rPr lang="en-US" sz="1200" b="0" i="0" u="none" strike="noStrike" dirty="0">
                <a:latin typeface="Arial"/>
                <a:ea typeface="Arial"/>
                <a:cs typeface="Arial"/>
                <a:sym typeface="Arial"/>
              </a:rPr>
              <a:t>In patients initiating maintenance dialysis, a comprehensive nutrition assessment should be completed as quickly as possible (</a:t>
            </a:r>
            <a:r>
              <a:rPr lang="en-US" sz="1200" b="0" i="0" u="none" strike="noStrike" dirty="0" err="1">
                <a:latin typeface="Arial"/>
                <a:ea typeface="Arial"/>
                <a:cs typeface="Arial"/>
                <a:sym typeface="Arial"/>
              </a:rPr>
              <a:t>ie</a:t>
            </a:r>
            <a:r>
              <a:rPr lang="en-US" sz="1200" b="0" i="0" u="none" strike="noStrike" dirty="0">
                <a:latin typeface="Arial"/>
                <a:ea typeface="Arial"/>
                <a:cs typeface="Arial"/>
                <a:sym typeface="Arial"/>
              </a:rPr>
              <a:t>, 2-4 weeks), best to be completed within 90 days of dialysis initiation.</a:t>
            </a:r>
            <a:endParaRPr dirty="0"/>
          </a:p>
          <a:p>
            <a:pPr marL="285750" lvl="0" indent="-209550" algn="l" rtl="0">
              <a:spcBef>
                <a:spcPts val="0"/>
              </a:spcBef>
              <a:spcAft>
                <a:spcPts val="0"/>
              </a:spcAft>
              <a:buClr>
                <a:schemeClr val="dk1"/>
              </a:buClr>
              <a:buSzPts val="1200"/>
              <a:buFont typeface="Arial"/>
              <a:buNone/>
            </a:pPr>
            <a:endParaRPr dirty="0"/>
          </a:p>
        </p:txBody>
      </p:sp>
      <p:sp>
        <p:nvSpPr>
          <p:cNvPr id="104" name="Google Shape;10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979485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defTabSz="914400" rtl="0" eaLnBrk="1" fontAlgn="auto" latinLnBrk="0" hangingPunct="1">
              <a:lnSpc>
                <a:spcPct val="100000"/>
              </a:lnSpc>
              <a:spcBef>
                <a:spcPts val="0"/>
              </a:spcBef>
              <a:spcAft>
                <a:spcPts val="0"/>
              </a:spcAft>
              <a:buClr>
                <a:schemeClr val="dk1"/>
              </a:buClr>
              <a:buSzPts val="1800"/>
              <a:buFont typeface="Arial"/>
              <a:buChar char="•"/>
              <a:tabLst/>
              <a:defRPr/>
            </a:pPr>
            <a:r>
              <a:rPr lang="en-US" sz="1800" b="0" i="0" u="none" strike="noStrike" dirty="0">
                <a:latin typeface="Arial"/>
                <a:ea typeface="Arial"/>
                <a:cs typeface="Arial"/>
                <a:sym typeface="Arial"/>
              </a:rPr>
              <a:t>Energy needs may be different depending on the stage of CKD and its respective treatment (dialysis vs transplant). </a:t>
            </a:r>
            <a:endParaRPr lang="en-US" sz="1800" dirty="0"/>
          </a:p>
          <a:p>
            <a:pPr marL="285750" lvl="0" indent="-285750" algn="l" rtl="0">
              <a:spcBef>
                <a:spcPts val="0"/>
              </a:spcBef>
              <a:spcAft>
                <a:spcPts val="0"/>
              </a:spcAft>
              <a:buClr>
                <a:schemeClr val="dk1"/>
              </a:buClr>
              <a:buSzPts val="1800"/>
              <a:buFont typeface="Arial"/>
              <a:buChar char="•"/>
            </a:pPr>
            <a:r>
              <a:rPr lang="en-US" sz="1800" b="0" i="0" u="none" strike="noStrike" dirty="0">
                <a:latin typeface="Arial"/>
                <a:ea typeface="Arial"/>
                <a:cs typeface="Arial"/>
                <a:sym typeface="Arial"/>
              </a:rPr>
              <a:t>In the context of these recommendations, “metabolically stable” indicates the absence of any active inflammatory or infectious diseases, no hospitalization within 2 weeks, absence of poorly controlled diabetes and consumptive diseases such as cancer, absence of antibiotics or immunosuppressive medications, and absence of significant short-term loss of body weight.</a:t>
            </a:r>
            <a:endParaRPr dirty="0"/>
          </a:p>
        </p:txBody>
      </p:sp>
      <p:sp>
        <p:nvSpPr>
          <p:cNvPr id="616" name="Google Shape;616;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The main components of the comprehensive nutrition assessment comprise anthropometric measurements, biomarkers, clinical symptoms exhibited on physical examination, dietary intake assessment, and medical/ psychosocial history. </a:t>
            </a:r>
          </a:p>
          <a:p>
            <a:pPr marL="171450" lvl="0" indent="-171450" algn="l" rtl="0">
              <a:spcBef>
                <a:spcPts val="0"/>
              </a:spcBef>
              <a:spcAft>
                <a:spcPts val="0"/>
              </a:spcAft>
              <a:buFont typeface="Arial" panose="020B0604020202020204" pitchFamily="34" charset="0"/>
              <a:buChar char="•"/>
            </a:pPr>
            <a:r>
              <a:rPr lang="en-US" dirty="0"/>
              <a:t>The availability of composite nutritional indices (e.g., the SGA or MIS) that collect such data and therefore assist the clinician in deciding about the individual’s nutritional status and eventual plan of care. </a:t>
            </a:r>
          </a:p>
          <a:p>
            <a:pPr marL="171450" lvl="0" indent="-171450" algn="l" rtl="0">
              <a:spcBef>
                <a:spcPts val="0"/>
              </a:spcBef>
              <a:spcAft>
                <a:spcPts val="0"/>
              </a:spcAft>
              <a:buFont typeface="Arial" panose="020B0604020202020204" pitchFamily="34" charset="0"/>
              <a:buChar char="•"/>
            </a:pPr>
            <a:r>
              <a:rPr lang="en-US" dirty="0"/>
              <a:t>Therefore, these nutritional indices are specific to the unique nutritional requirements of this patient population. </a:t>
            </a:r>
            <a:endParaRPr dirty="0"/>
          </a:p>
        </p:txBody>
      </p:sp>
      <p:sp>
        <p:nvSpPr>
          <p:cNvPr id="636" name="Google Shape;636;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2" name="Google Shape;642;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 total of 32 studies examined composite nutrition scores to assess nutritional status and compared these tools to a reference standard. The most frequently examined tools were the 7-point subjective global assessment (SGA) score (N=9), the malnutrition inflammation score (N=8), the mini nutrition assessment (MNA) score (N=4) and the geriatric nutrition risk index (GNRI) (N=3). The 7 point SGA score (Grade B), GNRI (Grade B) and MIS (Grade C) are quick, easy, valid and reliable tools for practitioners to assess nutritional status in hemodialysis patients, but evidence was limited for other CKD populations. Studies examining 13 other nutrition assessment scores were included in this SR. However, most scores were only examined in 1-2 studies, and thus had poor quality of evidence to support use in practice. </a:t>
            </a:r>
            <a:endParaRPr/>
          </a:p>
          <a:p>
            <a:pPr marL="0" lvl="0" indent="0" algn="l" rtl="0">
              <a:spcBef>
                <a:spcPts val="0"/>
              </a:spcBef>
              <a:spcAft>
                <a:spcPts val="0"/>
              </a:spcAft>
              <a:buNone/>
            </a:pPr>
            <a:endParaRPr/>
          </a:p>
        </p:txBody>
      </p:sp>
      <p:sp>
        <p:nvSpPr>
          <p:cNvPr id="643" name="Google Shape;643;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In total, 1601 patients were included [mean (+/-SD) age: 59 +/- 15 y; 61% men; 23% with moderate PEW (SGA(4-5)), and 5% with severe PEW (SGA(1-3))]. </a:t>
            </a:r>
          </a:p>
          <a:p>
            <a:pPr marL="171450" lvl="0" indent="-171450" algn="l" rtl="0">
              <a:spcBef>
                <a:spcPts val="0"/>
              </a:spcBef>
              <a:spcAft>
                <a:spcPts val="0"/>
              </a:spcAft>
              <a:buFont typeface="Arial" panose="020B0604020202020204" pitchFamily="34" charset="0"/>
              <a:buChar char="•"/>
            </a:pPr>
            <a:r>
              <a:rPr lang="en-US" dirty="0"/>
              <a:t>There was a dose-dependent trend of the 7-point SGA with mortality. </a:t>
            </a:r>
          </a:p>
          <a:p>
            <a:pPr marL="171450" lvl="0" indent="-171450" algn="l" rtl="0">
              <a:spcBef>
                <a:spcPts val="0"/>
              </a:spcBef>
              <a:spcAft>
                <a:spcPts val="0"/>
              </a:spcAft>
              <a:buFont typeface="Arial" panose="020B0604020202020204" pitchFamily="34" charset="0"/>
              <a:buChar char="•"/>
            </a:pPr>
            <a:r>
              <a:rPr lang="en-US" dirty="0"/>
              <a:t>Compared with a normal nutritional status at baseline, SGA(4-5) (HR: 1.6; 95% CI: 1.3, 1.9) and SGA(1-3) (HR: 2.1; 95% CI: 1.5, 2.8) were associated with an increase in 7-y mortality. </a:t>
            </a:r>
          </a:p>
          <a:p>
            <a:pPr marL="171450" lvl="0" indent="-171450" algn="l" rtl="0">
              <a:spcBef>
                <a:spcPts val="0"/>
              </a:spcBef>
              <a:spcAft>
                <a:spcPts val="0"/>
              </a:spcAft>
              <a:buFont typeface="Arial" panose="020B0604020202020204" pitchFamily="34" charset="0"/>
              <a:buChar char="•"/>
            </a:pPr>
            <a:r>
              <a:rPr lang="en-US" dirty="0"/>
              <a:t>Time-dependently, these associations were stronger: SGA(4-5) (HR: 2.1; 95% CI: 1.7, 2.5) and SGA(1-3) (HR: 5.0; 95% CI: 3.8, 6.5). </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b="1" dirty="0"/>
              <a:t>Conclusions: </a:t>
            </a:r>
            <a:r>
              <a:rPr lang="en-US" dirty="0"/>
              <a:t>In dialysis patients, PEW at baseline assessed with SGA was associated with a 2-fold increased mortality risk in 7 y of follow-up. Time-dependently, this association was even stronger, which indicated that PEW was associated with a remarkably high risk of short-term mortality. These data imply that the 7-point SGA may validly distinguish different degrees of PEW associated with increasing risks of mortality. </a:t>
            </a:r>
            <a:endParaRPr dirty="0"/>
          </a:p>
        </p:txBody>
      </p:sp>
      <p:sp>
        <p:nvSpPr>
          <p:cNvPr id="650" name="Google Shape;650;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After multivariate adjustment for case-mix and other measures of PEW, HD patients in the second (3 to 4), third (5 to 7), and fourth (&gt;or=8) quartiles of MIS had worse survival rates than those in the first (0 to 2) quartile (P &lt; 0.001). </a:t>
            </a:r>
          </a:p>
          <a:p>
            <a:pPr marL="171450" lvl="0" indent="-171450" algn="l" rtl="0">
              <a:spcBef>
                <a:spcPts val="0"/>
              </a:spcBef>
              <a:spcAft>
                <a:spcPts val="0"/>
              </a:spcAft>
              <a:buFont typeface="Arial" panose="020B0604020202020204" pitchFamily="34" charset="0"/>
              <a:buChar char="•"/>
            </a:pPr>
            <a:r>
              <a:rPr lang="en-US" dirty="0"/>
              <a:t>Each 2-unit increase in MIS was associated with a 2-fold greater death risk, </a:t>
            </a:r>
            <a:r>
              <a:rPr lang="en-US" dirty="0" err="1"/>
              <a:t>ie</a:t>
            </a:r>
            <a:r>
              <a:rPr lang="en-US" dirty="0"/>
              <a:t>, adjusted death hazard ratio of 2.03 (95% confidence interval, 1.76 to 2.33; P &lt; 0.001). </a:t>
            </a:r>
          </a:p>
          <a:p>
            <a:pPr marL="171450" lvl="0" indent="-171450" algn="l" rtl="0">
              <a:spcBef>
                <a:spcPts val="0"/>
              </a:spcBef>
              <a:spcAft>
                <a:spcPts val="0"/>
              </a:spcAft>
              <a:buFont typeface="Arial" panose="020B0604020202020204" pitchFamily="34" charset="0"/>
              <a:buChar char="•"/>
            </a:pPr>
            <a:r>
              <a:rPr lang="en-US" dirty="0"/>
              <a:t>Cubic spline survival models confirmed linear trends. Adding MIS to the constellation of age, sex, race/ethnicity, and vintage significantly improved the area under the receiver operating characteristic curve developed for predicting mortality (0.71 versus 0.67; P &lt; 0.001). </a:t>
            </a:r>
          </a:p>
          <a:p>
            <a:pPr marL="171450" lvl="0" indent="-171450" algn="l" rtl="0">
              <a:spcBef>
                <a:spcPts val="0"/>
              </a:spcBef>
              <a:spcAft>
                <a:spcPts val="0"/>
              </a:spcAft>
              <a:buFont typeface="Arial" panose="020B0604020202020204" pitchFamily="34" charset="0"/>
              <a:buChar char="•"/>
            </a:pPr>
            <a:endParaRPr lang="en-US" dirty="0"/>
          </a:p>
          <a:p>
            <a:pPr marL="0" lvl="0" indent="0" algn="l" rtl="0">
              <a:spcBef>
                <a:spcPts val="0"/>
              </a:spcBef>
              <a:spcAft>
                <a:spcPts val="0"/>
              </a:spcAft>
              <a:buFont typeface="Arial" panose="020B0604020202020204" pitchFamily="34" charset="0"/>
              <a:buNone/>
            </a:pPr>
            <a:r>
              <a:rPr lang="en-US" b="1" dirty="0"/>
              <a:t>Conclusions: </a:t>
            </a:r>
            <a:r>
              <a:rPr lang="en-US" dirty="0"/>
              <a:t>In HD patients, the MIS is associated with inflammation, nutritional status, quality of life, and 5-year prospective mortality. The mortality predictability of the MIS appears equal to serum interleukin 6 and somewhat greater than C-reactive protein levels. Controlled trials are warranted to examine whether interventions to improve the MIS can also improve clinical outcomes in HD patients. </a:t>
            </a:r>
            <a:endParaRPr dirty="0"/>
          </a:p>
        </p:txBody>
      </p:sp>
      <p:sp>
        <p:nvSpPr>
          <p:cNvPr id="658" name="Google Shape;658;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The large body of literature on nutritional assessment and composite nutritional indices has been completed in CKD 5D. Although some of these tools may be relevant and can be translated to earlier stages (1-4) of CKD, there is a need for the practitioner to conduct a comprehensive nutritional assessment comprising the main domains of the Nutrition Care Process. </a:t>
            </a:r>
            <a:endParaRPr/>
          </a:p>
          <a:p>
            <a:pPr marL="285750" lvl="0" indent="-285750" algn="l" rtl="0">
              <a:spcBef>
                <a:spcPts val="0"/>
              </a:spcBef>
              <a:spcAft>
                <a:spcPts val="0"/>
              </a:spcAft>
              <a:buClr>
                <a:schemeClr val="dk1"/>
              </a:buClr>
              <a:buSzPts val="1800"/>
              <a:buFont typeface="Arial"/>
              <a:buChar char="•"/>
            </a:pPr>
            <a:r>
              <a:rPr lang="en-US" sz="1800" b="0" i="0" u="none" strike="noStrike">
                <a:latin typeface="Arial"/>
                <a:ea typeface="Arial"/>
                <a:cs typeface="Arial"/>
                <a:sym typeface="Arial"/>
              </a:rPr>
              <a:t>PEW, a term supported by the ISRNM, describes the complexity of nutritional and metabolic alterations that exist in CKD. Although PEW definition is useful to identify patients with overt nutritional abnormalities, its sensitivity is low given its strict criteria. Although comprehensive nutritional indices have been validated for the recognition of a poor nutritional status (eg, malnutrition), it is unclear how well some of these same tools may be applied in the early identification of PEW.</a:t>
            </a:r>
            <a:endParaRPr/>
          </a:p>
        </p:txBody>
      </p:sp>
      <p:sp>
        <p:nvSpPr>
          <p:cNvPr id="666" name="Google Shape;666;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500" b="1" i="1">
                <a:solidFill>
                  <a:srgbClr val="7F7F7F"/>
                </a:solidFill>
              </a:rPr>
              <a:t>Note:</a:t>
            </a:r>
            <a:r>
              <a:rPr lang="en-US" sz="1500" i="1">
                <a:solidFill>
                  <a:srgbClr val="7F7F7F"/>
                </a:solidFill>
              </a:rPr>
              <a:t> While this SGA 7-point method has been available for many years, and some components of the assessment are embedded into various documentation templates today, it is recommended that the RD go beyond existing templates and seek to implement the use of the SGA, in full, after being thoroughly trained. Revision of older/existing training materials and access to them is limited at time of this publication but is expected in the near future. Please look for this in 2021 and onwards.</a:t>
            </a:r>
            <a:r>
              <a:rPr lang="en-US" sz="2100">
                <a:solidFill>
                  <a:srgbClr val="7F7F7F"/>
                </a:solidFill>
              </a:rPr>
              <a:t> </a:t>
            </a:r>
            <a:endParaRPr sz="2100">
              <a:solidFill>
                <a:srgbClr val="7F7F7F"/>
              </a:solidFill>
            </a:endParaRPr>
          </a:p>
          <a:p>
            <a:pPr marL="0" lvl="0" indent="0" algn="l" rtl="0">
              <a:lnSpc>
                <a:spcPct val="90000"/>
              </a:lnSpc>
              <a:spcBef>
                <a:spcPts val="0"/>
              </a:spcBef>
              <a:spcAft>
                <a:spcPts val="0"/>
              </a:spcAft>
              <a:buClr>
                <a:schemeClr val="dk1"/>
              </a:buClr>
              <a:buSzPts val="1100"/>
              <a:buFont typeface="Arial"/>
              <a:buNone/>
            </a:pPr>
            <a:r>
              <a:rPr lang="en-US" sz="1500" b="1">
                <a:solidFill>
                  <a:srgbClr val="7F7F7F"/>
                </a:solidFill>
              </a:rPr>
              <a:t>Photo Cred:</a:t>
            </a:r>
            <a:r>
              <a:rPr lang="en-US" sz="1500">
                <a:solidFill>
                  <a:srgbClr val="7F7F7F"/>
                </a:solidFill>
              </a:rPr>
              <a:t> free to use by https://unsplash.com/@anniespratt</a:t>
            </a:r>
            <a:endParaRPr sz="1500">
              <a:solidFill>
                <a:srgbClr val="7F7F7F"/>
              </a:solidFill>
            </a:endParaRPr>
          </a:p>
        </p:txBody>
      </p:sp>
      <p:sp>
        <p:nvSpPr>
          <p:cNvPr id="672" name="Google Shape;672;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b2d4e2ce59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b2d4e2ce59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500" b="1" i="1">
                <a:solidFill>
                  <a:srgbClr val="7F7F7F"/>
                </a:solidFill>
              </a:rPr>
              <a:t>Note:</a:t>
            </a:r>
            <a:r>
              <a:rPr lang="en-US" sz="1500" i="1">
                <a:solidFill>
                  <a:srgbClr val="7F7F7F"/>
                </a:solidFill>
              </a:rPr>
              <a:t> Knowing that the MIS is predominately centered around proficiency with the SGA 7-Point Assessment, it is recommended as earlier noted to seek out training and to incorporate the use of either of these tools into routine and ongoing practice. </a:t>
            </a:r>
            <a:endParaRPr sz="1500" i="1">
              <a:solidFill>
                <a:srgbClr val="7F7F7F"/>
              </a:solidFill>
            </a:endParaRPr>
          </a:p>
          <a:p>
            <a:pPr marL="0" lvl="0" indent="0" algn="l" rtl="0">
              <a:lnSpc>
                <a:spcPct val="90000"/>
              </a:lnSpc>
              <a:spcBef>
                <a:spcPts val="0"/>
              </a:spcBef>
              <a:spcAft>
                <a:spcPts val="0"/>
              </a:spcAft>
              <a:buClr>
                <a:schemeClr val="dk1"/>
              </a:buClr>
              <a:buSzPts val="1100"/>
              <a:buFont typeface="Arial"/>
              <a:buNone/>
            </a:pPr>
            <a:r>
              <a:rPr lang="en-US" sz="1500" b="1">
                <a:solidFill>
                  <a:srgbClr val="7F7F7F"/>
                </a:solidFill>
              </a:rPr>
              <a:t>Photo cred:</a:t>
            </a:r>
            <a:r>
              <a:rPr lang="en-US" sz="1500">
                <a:solidFill>
                  <a:srgbClr val="7F7F7F"/>
                </a:solidFill>
              </a:rPr>
              <a:t> free to use by https://unsplash.com/@owenbeard</a:t>
            </a:r>
            <a:endParaRPr sz="1500">
              <a:solidFill>
                <a:srgbClr val="7F7F7F"/>
              </a:solidFill>
            </a:endParaRPr>
          </a:p>
        </p:txBody>
      </p:sp>
      <p:sp>
        <p:nvSpPr>
          <p:cNvPr id="680" name="Google Shape;680;gb2d4e2ce59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r>
              <a:rPr lang="en-US" sz="1800" b="0" i="0" u="none" strike="noStrike">
                <a:latin typeface="Arial"/>
                <a:ea typeface="Arial"/>
                <a:cs typeface="Arial"/>
                <a:sym typeface="Arial"/>
              </a:rPr>
              <a:t>Considerations for screening and assessment in CKD include fluid status, the presence of systemic inflammation, the presence and extent of proteinuria, and the level of kidney function.</a:t>
            </a:r>
            <a:endParaRPr/>
          </a:p>
          <a:p>
            <a:pPr marL="0" lvl="0" indent="0" algn="l" rtl="0">
              <a:spcBef>
                <a:spcPts val="0"/>
              </a:spcBef>
              <a:spcAft>
                <a:spcPts val="0"/>
              </a:spcAft>
              <a:buClr>
                <a:schemeClr val="dk1"/>
              </a:buClr>
              <a:buSzPts val="1800"/>
              <a:buFont typeface="Arial"/>
              <a:buNone/>
            </a:pPr>
            <a:endParaRPr sz="1800" b="0" i="0" u="none" strike="noStrike">
              <a:latin typeface="Arial"/>
              <a:ea typeface="Arial"/>
              <a:cs typeface="Arial"/>
              <a:sym typeface="Arial"/>
            </a:endParaRPr>
          </a:p>
          <a:p>
            <a:pPr marL="0" lvl="0" indent="0" algn="l" rtl="0">
              <a:spcBef>
                <a:spcPts val="0"/>
              </a:spcBef>
              <a:spcAft>
                <a:spcPts val="0"/>
              </a:spcAft>
              <a:buClr>
                <a:schemeClr val="dk1"/>
              </a:buClr>
              <a:buSzPts val="1800"/>
              <a:buFont typeface="Arial"/>
              <a:buNone/>
            </a:pPr>
            <a:endParaRPr sz="1800" b="0" i="0" u="none" strike="noStrike">
              <a:latin typeface="Arial"/>
              <a:ea typeface="Arial"/>
              <a:cs typeface="Arial"/>
              <a:sym typeface="Arial"/>
            </a:endParaRPr>
          </a:p>
        </p:txBody>
      </p:sp>
      <p:sp>
        <p:nvSpPr>
          <p:cNvPr id="118" name="Google Shape;11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b2d4e2ce5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7" name="Google Shape;687;gb2d4e2ce59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photo free to use from </a:t>
            </a:r>
            <a:r>
              <a:rPr lang="en-US" u="sng">
                <a:solidFill>
                  <a:schemeClr val="hlink"/>
                </a:solidFill>
                <a:hlinkClick r:id="rId3"/>
              </a:rPr>
              <a:t>www.unsplash.com</a:t>
            </a:r>
            <a:r>
              <a:rPr lang="en-US"/>
              <a:t> by https://unsplash.com/@phinehasadams</a:t>
            </a:r>
            <a:endParaRPr/>
          </a:p>
        </p:txBody>
      </p:sp>
      <p:sp>
        <p:nvSpPr>
          <p:cNvPr id="688" name="Google Shape;688;gb2d4e2ce59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5" name="Google Shape;69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Poor nutritional intake and obesity are prevalent among patients diagnosed with CKD and therefore it is important to monitor dietary intake that provides information on total energy and macro- and micronutrients, as well as overall food/liquid servings and eating patterns. </a:t>
            </a:r>
          </a:p>
          <a:p>
            <a:pPr marL="171450" lvl="0" indent="-171450" algn="l" rtl="0">
              <a:spcBef>
                <a:spcPts val="0"/>
              </a:spcBef>
              <a:spcAft>
                <a:spcPts val="0"/>
              </a:spcAft>
              <a:buFont typeface="Arial" panose="020B0604020202020204" pitchFamily="34" charset="0"/>
              <a:buChar char="•"/>
            </a:pPr>
            <a:r>
              <a:rPr lang="en-US" dirty="0"/>
              <a:t>In this context, it is important to identify reliable methods for estimating dietary intake in diverse care settings. Under and overreporting of intake are a concern in this population.</a:t>
            </a:r>
          </a:p>
          <a:p>
            <a:pPr marL="171450" lvl="0" indent="-171450" algn="l" rtl="0">
              <a:lnSpc>
                <a:spcPct val="90000"/>
              </a:lnSpc>
              <a:spcBef>
                <a:spcPts val="0"/>
              </a:spcBef>
              <a:spcAft>
                <a:spcPts val="0"/>
              </a:spcAft>
              <a:buClr>
                <a:srgbClr val="F16025"/>
              </a:buClr>
              <a:buSzPts val="3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Food records/diary are useful for assessing dietary intake. </a:t>
            </a:r>
            <a:endParaRPr lang="en-US" dirty="0"/>
          </a:p>
          <a:p>
            <a:pPr marL="171450" lvl="0" indent="-171450" algn="l" rtl="0">
              <a:lnSpc>
                <a:spcPct val="90000"/>
              </a:lnSpc>
              <a:spcBef>
                <a:spcPts val="480"/>
              </a:spcBef>
              <a:spcAft>
                <a:spcPts val="0"/>
              </a:spcAft>
              <a:buClr>
                <a:srgbClr val="F16025"/>
              </a:buClr>
              <a:buSzPts val="3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24-hr recalls are more helpful in obtaining completed dietary records, take shorter time and also provide a chance to conduct patient education. </a:t>
            </a:r>
            <a:endParaRPr lang="en-US" dirty="0"/>
          </a:p>
          <a:p>
            <a:pPr marL="171450" lvl="0" indent="-171450" algn="l" rtl="0">
              <a:lnSpc>
                <a:spcPct val="90000"/>
              </a:lnSpc>
              <a:spcBef>
                <a:spcPts val="480"/>
              </a:spcBef>
              <a:spcAft>
                <a:spcPts val="0"/>
              </a:spcAft>
              <a:buClr>
                <a:srgbClr val="F16025"/>
              </a:buClr>
              <a:buSzPts val="3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Food records can provide accurate information if patients are instructed and trained, and food intake is recorded for at least 7 days.</a:t>
            </a:r>
            <a:endParaRPr lang="en-US" dirty="0"/>
          </a:p>
          <a:p>
            <a:pPr marL="171450" lvl="0" indent="-171450" algn="l" rtl="0">
              <a:lnSpc>
                <a:spcPct val="90000"/>
              </a:lnSpc>
              <a:spcBef>
                <a:spcPts val="480"/>
              </a:spcBef>
              <a:spcAft>
                <a:spcPts val="0"/>
              </a:spcAft>
              <a:buClr>
                <a:srgbClr val="F16025"/>
              </a:buClr>
              <a:buSzPts val="3000"/>
              <a:buFont typeface="Arial" panose="020B0604020202020204" pitchFamily="34" charset="0"/>
              <a:buChar char="•"/>
            </a:pPr>
            <a:r>
              <a:rPr lang="en-US" sz="1200" b="0" i="0" u="none" strike="noStrike" cap="none" dirty="0">
                <a:solidFill>
                  <a:schemeClr val="dk1"/>
                </a:solidFill>
                <a:latin typeface="Arial"/>
                <a:ea typeface="Arial"/>
                <a:cs typeface="Arial"/>
                <a:sym typeface="Arial"/>
              </a:rPr>
              <a:t>There is no clear evidence that PNA/PCR is a validated method to assess protein intake in chronic kidney patients. </a:t>
            </a:r>
            <a:r>
              <a:rPr lang="en-US" sz="1200" b="0" i="1" u="none" strike="noStrike" cap="none" dirty="0">
                <a:solidFill>
                  <a:schemeClr val="dk1"/>
                </a:solidFill>
                <a:latin typeface="Arial"/>
                <a:ea typeface="Arial"/>
                <a:cs typeface="Arial"/>
                <a:sym typeface="Arial"/>
              </a:rPr>
              <a:t>However</a:t>
            </a:r>
            <a:r>
              <a:rPr lang="en-US" sz="1200" b="0" i="0" u="none" strike="noStrike" cap="none" dirty="0">
                <a:solidFill>
                  <a:schemeClr val="dk1"/>
                </a:solidFill>
                <a:latin typeface="Arial"/>
                <a:ea typeface="Arial"/>
                <a:cs typeface="Arial"/>
                <a:sym typeface="Arial"/>
              </a:rPr>
              <a:t>, it may be a useful measure of net protein degradation. Further research is needed to validate use of PCR for dietary assessment in chronic kidney patients.</a:t>
            </a:r>
            <a:endParaRPr lang="en-US" dirty="0"/>
          </a:p>
          <a:p>
            <a:pPr marL="171450" lvl="0" indent="-171450" algn="l" rtl="0">
              <a:spcBef>
                <a:spcPts val="0"/>
              </a:spcBef>
              <a:spcAft>
                <a:spcPts val="0"/>
              </a:spcAft>
              <a:buFont typeface="Arial" panose="020B0604020202020204" pitchFamily="34" charset="0"/>
              <a:buChar char="•"/>
            </a:pPr>
            <a:endParaRPr dirty="0"/>
          </a:p>
        </p:txBody>
      </p:sp>
      <p:sp>
        <p:nvSpPr>
          <p:cNvPr id="703" name="Google Shape;70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Font typeface="Arial"/>
              <a:buNone/>
            </a:pPr>
            <a:r>
              <a:rPr lang="en-US" dirty="0">
                <a:solidFill>
                  <a:schemeClr val="dk1"/>
                </a:solidFill>
              </a:rPr>
              <a:t>6 studies reported on the use of methods to assess protein and energy intake in individuals with CKD </a:t>
            </a:r>
            <a:r>
              <a:rPr lang="en-US" sz="1600" dirty="0">
                <a:solidFill>
                  <a:schemeClr val="dk1"/>
                </a:solidFill>
              </a:rPr>
              <a:t>(</a:t>
            </a:r>
            <a:r>
              <a:rPr lang="en-US" sz="1600" dirty="0" err="1">
                <a:solidFill>
                  <a:schemeClr val="dk1"/>
                </a:solidFill>
              </a:rPr>
              <a:t>Avesani</a:t>
            </a:r>
            <a:r>
              <a:rPr lang="en-US" sz="1600" dirty="0">
                <a:solidFill>
                  <a:schemeClr val="dk1"/>
                </a:solidFill>
              </a:rPr>
              <a:t> 2005, </a:t>
            </a:r>
            <a:r>
              <a:rPr lang="en-US" sz="1600" dirty="0" err="1">
                <a:solidFill>
                  <a:schemeClr val="dk1"/>
                </a:solidFill>
              </a:rPr>
              <a:t>Bazanelli</a:t>
            </a:r>
            <a:r>
              <a:rPr lang="en-US" sz="1600" dirty="0">
                <a:solidFill>
                  <a:schemeClr val="dk1"/>
                </a:solidFill>
              </a:rPr>
              <a:t> 2010, Griffiths 1999, Kai 2016, Kloppenburg 2001, </a:t>
            </a:r>
            <a:r>
              <a:rPr lang="en-US" sz="1600" dirty="0" err="1">
                <a:solidFill>
                  <a:schemeClr val="dk1"/>
                </a:solidFill>
              </a:rPr>
              <a:t>Laxton</a:t>
            </a:r>
            <a:r>
              <a:rPr lang="en-US" sz="1600" dirty="0">
                <a:solidFill>
                  <a:schemeClr val="dk1"/>
                </a:solidFill>
              </a:rPr>
              <a:t> 1991, Shapiro 2015); </a:t>
            </a:r>
            <a:r>
              <a:rPr lang="en-US" dirty="0">
                <a:solidFill>
                  <a:schemeClr val="dk1"/>
                </a:solidFill>
              </a:rPr>
              <a:t>2 studies each in </a:t>
            </a:r>
            <a:r>
              <a:rPr lang="en-US" dirty="0" err="1">
                <a:solidFill>
                  <a:schemeClr val="dk1"/>
                </a:solidFill>
              </a:rPr>
              <a:t>nondialyzed</a:t>
            </a:r>
            <a:r>
              <a:rPr lang="en-US" dirty="0">
                <a:solidFill>
                  <a:schemeClr val="dk1"/>
                </a:solidFill>
              </a:rPr>
              <a:t>, MHD, and PD patients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Food Records/Diary </a:t>
            </a:r>
          </a:p>
          <a:p>
            <a:pPr marL="171450" lvl="0" indent="-171450" algn="l" rtl="0">
              <a:spcBef>
                <a:spcPts val="0"/>
              </a:spcBef>
              <a:spcAft>
                <a:spcPts val="0"/>
              </a:spcAft>
              <a:buFont typeface="Arial" panose="020B0604020202020204" pitchFamily="34" charset="0"/>
              <a:buChar char="•"/>
            </a:pPr>
            <a:r>
              <a:rPr lang="en-US" dirty="0"/>
              <a:t>Based on the findings of 4 studies, food records/diary for assessing dietary intake of protein and calories were reliable and correlated with reference standards. </a:t>
            </a:r>
          </a:p>
          <a:p>
            <a:pPr marL="171450" lvl="0" indent="-171450" algn="l" rtl="0">
              <a:spcBef>
                <a:spcPts val="0"/>
              </a:spcBef>
              <a:spcAft>
                <a:spcPts val="0"/>
              </a:spcAft>
              <a:buFont typeface="Arial" panose="020B0604020202020204" pitchFamily="34" charset="0"/>
              <a:buChar char="•"/>
            </a:pPr>
            <a:r>
              <a:rPr lang="en-US" dirty="0"/>
              <a:t>Food records can provide accurate information if patients are instructed and trained, and food intake is recorded for at least 7 days. (</a:t>
            </a:r>
            <a:r>
              <a:rPr lang="en-US" sz="1200" dirty="0">
                <a:solidFill>
                  <a:schemeClr val="dk1"/>
                </a:solidFill>
              </a:rPr>
              <a:t>Griffiths 1999, Kai 2016, Kloppenburg 2001)</a:t>
            </a:r>
            <a:r>
              <a:rPr lang="en-US" dirty="0"/>
              <a:t> </a:t>
            </a:r>
          </a:p>
          <a:p>
            <a:pPr marL="171450" lvl="0" indent="-171450" algn="l" rtl="0">
              <a:spcBef>
                <a:spcPts val="0"/>
              </a:spcBef>
              <a:spcAft>
                <a:spcPts val="0"/>
              </a:spcAft>
              <a:buFont typeface="Arial" panose="020B0604020202020204" pitchFamily="34" charset="0"/>
              <a:buChar char="•"/>
            </a:pPr>
            <a:r>
              <a:rPr lang="en-US" dirty="0"/>
              <a:t>Two studies used food diary/3-day food records to determine underreporting of energy intake in </a:t>
            </a:r>
            <a:r>
              <a:rPr lang="en-US" dirty="0" err="1"/>
              <a:t>nondialyzed</a:t>
            </a:r>
            <a:r>
              <a:rPr lang="en-US" dirty="0"/>
              <a:t> and PD patients. (</a:t>
            </a:r>
            <a:r>
              <a:rPr lang="en-US" sz="1200" dirty="0" err="1">
                <a:solidFill>
                  <a:schemeClr val="dk1"/>
                </a:solidFill>
              </a:rPr>
              <a:t>Avesani</a:t>
            </a:r>
            <a:r>
              <a:rPr lang="en-US" sz="1200" dirty="0">
                <a:solidFill>
                  <a:schemeClr val="dk1"/>
                </a:solidFill>
              </a:rPr>
              <a:t> 2005, </a:t>
            </a:r>
            <a:r>
              <a:rPr lang="en-US" sz="1200" dirty="0" err="1">
                <a:solidFill>
                  <a:schemeClr val="dk1"/>
                </a:solidFill>
              </a:rPr>
              <a:t>Bazanelli</a:t>
            </a:r>
            <a:r>
              <a:rPr lang="en-US" sz="1200" dirty="0">
                <a:solidFill>
                  <a:schemeClr val="dk1"/>
                </a:solidFill>
              </a:rPr>
              <a:t> 2010)</a:t>
            </a:r>
            <a:r>
              <a:rPr lang="en-US" dirty="0"/>
              <a:t> Underreporting was noticed in 72.5% of CKD patients not receiving dialysis and 52.5% of PD patients. Both studies indicated that underreporting was more pronounced in overweight patients. </a:t>
            </a:r>
          </a:p>
          <a:p>
            <a:pPr marL="171450" lvl="0" indent="-171450" algn="l" rtl="0">
              <a:spcBef>
                <a:spcPts val="0"/>
              </a:spcBef>
              <a:spcAft>
                <a:spcPts val="0"/>
              </a:spcAft>
              <a:buFont typeface="Arial" panose="020B0604020202020204" pitchFamily="34" charset="0"/>
              <a:buChar char="•"/>
            </a:pPr>
            <a:r>
              <a:rPr lang="en-US" dirty="0"/>
              <a:t>Shapiro et al. (2015) compared energy intake measured using 3- day food record (dietitian interview–assisted) and REE measured using indirect calorimetry. Energy intake reported by interview-assisted food records was lower than measured REE.124</a:t>
            </a:r>
            <a:endParaRPr dirty="0"/>
          </a:p>
        </p:txBody>
      </p:sp>
      <p:sp>
        <p:nvSpPr>
          <p:cNvPr id="709" name="Google Shape;709;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5" name="Google Shape;71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dirty="0"/>
              <a:t>Food Frequency Questionnaires </a:t>
            </a:r>
          </a:p>
          <a:p>
            <a:pPr marL="171450" lvl="0" indent="-171450" algn="l" rtl="0">
              <a:spcBef>
                <a:spcPts val="0"/>
              </a:spcBef>
              <a:spcAft>
                <a:spcPts val="0"/>
              </a:spcAft>
              <a:buFont typeface="Arial" panose="020B0604020202020204" pitchFamily="34" charset="0"/>
              <a:buChar char="•"/>
            </a:pPr>
            <a:r>
              <a:rPr lang="en-US" dirty="0"/>
              <a:t>Delgado et al. conducted a validation study comparing Block Brief 2000 food frequency questionnaire against 3-day food diary records and found that the Block Brief 2000 food frequency questionnaire underestimated energy and macronutrient intake in patients receiving HD. (Delgado 2014)</a:t>
            </a:r>
          </a:p>
          <a:p>
            <a:pPr marL="171450" lvl="0" indent="-171450" algn="l" rtl="0">
              <a:spcBef>
                <a:spcPts val="0"/>
              </a:spcBef>
              <a:spcAft>
                <a:spcPts val="0"/>
              </a:spcAft>
              <a:buFont typeface="Arial" panose="020B0604020202020204" pitchFamily="34" charset="0"/>
              <a:buChar char="•"/>
            </a:pPr>
            <a:r>
              <a:rPr lang="en-US" dirty="0"/>
              <a:t>However, simple calibration equations can be used to obtain intake similar to 3-day food diary records.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Protein Catabolic Rate.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n-US" dirty="0"/>
              <a:t>Three studies </a:t>
            </a:r>
            <a:r>
              <a:rPr lang="it-IT" sz="1200" dirty="0">
                <a:solidFill>
                  <a:schemeClr val="dk1"/>
                </a:solidFill>
              </a:rPr>
              <a:t>(Laxton 1991, Lorenzo 1995, Virga 1996) </a:t>
            </a:r>
            <a:r>
              <a:rPr lang="en-US" dirty="0"/>
              <a:t>examined the use of PCR to assess protein intake in patients with CKD and found significant correlations with reference standards for measuring dietary intake (</a:t>
            </a:r>
            <a:r>
              <a:rPr lang="en-US" dirty="0" err="1"/>
              <a:t>eg</a:t>
            </a:r>
            <a:r>
              <a:rPr lang="en-US" dirty="0"/>
              <a:t>, food records). </a:t>
            </a:r>
          </a:p>
          <a:p>
            <a:pPr marL="171450" lvl="0" indent="-171450" algn="l" rtl="0">
              <a:spcBef>
                <a:spcPts val="0"/>
              </a:spcBef>
              <a:spcAft>
                <a:spcPts val="0"/>
              </a:spcAft>
              <a:buFont typeface="Arial" panose="020B0604020202020204" pitchFamily="34" charset="0"/>
              <a:buChar char="•"/>
            </a:pPr>
            <a:r>
              <a:rPr lang="en-US" dirty="0"/>
              <a:t>However, PCR overestimated protein intake when daily protein intake was 1 g/kg, it was underestimated using PCR. In PD patients, protein nitrogen appearance (PNA) (PCR) normalized to desirable body weight was correlated better with blood urea nitrogen level.</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716" name="Google Shape;716;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r>
              <a:rPr lang="en-US" dirty="0"/>
              <a:t>Despite the food record/diary being the most reliable and valid measure of dietary intake among patients diagnosed with CKD, it relies on accurate reporting inclusive of portion sizes. </a:t>
            </a:r>
          </a:p>
          <a:p>
            <a:pPr marL="171450" lvl="0" indent="-171450" algn="l" rtl="0">
              <a:spcBef>
                <a:spcPts val="0"/>
              </a:spcBef>
              <a:spcAft>
                <a:spcPts val="0"/>
              </a:spcAft>
              <a:buFont typeface="Arial" panose="020B0604020202020204" pitchFamily="34" charset="0"/>
              <a:buChar char="•"/>
            </a:pPr>
            <a:r>
              <a:rPr lang="en-US" dirty="0"/>
              <a:t>The food record may be seen as cumbersome to complete for several days and is limited to individuals who are able to read and record intake reliably. </a:t>
            </a:r>
          </a:p>
          <a:p>
            <a:pPr marL="171450" lvl="0" indent="-171450" algn="l" rtl="0">
              <a:spcBef>
                <a:spcPts val="0"/>
              </a:spcBef>
              <a:spcAft>
                <a:spcPts val="0"/>
              </a:spcAft>
              <a:buFont typeface="Arial" panose="020B0604020202020204" pitchFamily="34" charset="0"/>
              <a:buChar char="•"/>
            </a:pPr>
            <a:r>
              <a:rPr lang="en-US" dirty="0"/>
              <a:t>With the generation of smartphone applications, there has been a burgeoning interest in recording dietary intake using technology, with limited success in its adoption among certain subgroups (e.g., the elderly). </a:t>
            </a:r>
          </a:p>
          <a:p>
            <a:pPr marL="171450" lvl="0" indent="-171450" algn="l" rtl="0">
              <a:spcBef>
                <a:spcPts val="0"/>
              </a:spcBef>
              <a:spcAft>
                <a:spcPts val="0"/>
              </a:spcAft>
              <a:buFont typeface="Arial" panose="020B0604020202020204" pitchFamily="34" charset="0"/>
              <a:buChar char="•"/>
            </a:pPr>
            <a:r>
              <a:rPr lang="en-US" dirty="0"/>
              <a:t>In CKD patients not receiving dialysis, 24- hour urine collection to measure urinary urea nitrogen, sodium, and potassium is more reliable to yield estimates of dietary protein intake, sodium, and potassium. </a:t>
            </a:r>
          </a:p>
          <a:p>
            <a:pPr marL="171450" lvl="0" indent="-171450" algn="l" rtl="0">
              <a:spcBef>
                <a:spcPts val="0"/>
              </a:spcBef>
              <a:spcAft>
                <a:spcPts val="0"/>
              </a:spcAft>
              <a:buFont typeface="Arial" panose="020B0604020202020204" pitchFamily="34" charset="0"/>
              <a:buChar char="•"/>
            </a:pPr>
            <a:r>
              <a:rPr lang="en-US" dirty="0"/>
              <a:t>Dietary intake methods may need to be simplified, modified, or combined with a few strategies to obtain reliable dietary intake data, with emphasis on them being culturally appropriate.</a:t>
            </a:r>
            <a:endParaRPr dirty="0"/>
          </a:p>
        </p:txBody>
      </p:sp>
      <p:sp>
        <p:nvSpPr>
          <p:cNvPr id="728" name="Google Shape;728;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4" name="Google Shape;734;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These resources from the Academy of Nutrition and Dietetics and the National Kidney Foundation provide additional information to support implementation of the KDOQI Guideline for Nutrition in CKD.</a:t>
            </a:r>
          </a:p>
          <a:p>
            <a:pPr marL="0" lvl="0" indent="0" algn="l" rtl="0">
              <a:spcBef>
                <a:spcPts val="0"/>
              </a:spcBef>
              <a:spcAft>
                <a:spcPts val="0"/>
              </a:spcAft>
              <a:buNone/>
            </a:pPr>
            <a:r>
              <a:rPr lang="en-US" dirty="0"/>
              <a:t>For NKF resources go to kidney.org</a:t>
            </a:r>
          </a:p>
          <a:p>
            <a:pPr marL="0" lvl="0" indent="0" algn="l" rtl="0">
              <a:spcBef>
                <a:spcPts val="0"/>
              </a:spcBef>
              <a:spcAft>
                <a:spcPts val="0"/>
              </a:spcAft>
              <a:buNone/>
            </a:pPr>
            <a:r>
              <a:rPr lang="en-US" dirty="0"/>
              <a:t>For Academy resources go to eatright.org</a:t>
            </a:r>
            <a:endParaRPr dirty="0"/>
          </a:p>
        </p:txBody>
      </p:sp>
      <p:sp>
        <p:nvSpPr>
          <p:cNvPr id="624" name="Google Shape;624;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7" name="Google Shape;747;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4" name="Google Shape;1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5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 column" type="obj">
  <p:cSld name="OBJECT">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200"/>
              <a:buFont typeface="Arial"/>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1422400" y="304801"/>
            <a:ext cx="10058400" cy="143192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1422400" y="1981200"/>
            <a:ext cx="49276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7F7F7F"/>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
          <p:cNvSpPr txBox="1">
            <a:spLocks noGrp="1"/>
          </p:cNvSpPr>
          <p:nvPr>
            <p:ph type="body" idx="2"/>
          </p:nvPr>
        </p:nvSpPr>
        <p:spPr>
          <a:xfrm>
            <a:off x="6553200" y="1981200"/>
            <a:ext cx="4927600" cy="4114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7F7F7F"/>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 name="Google Shape;27;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 name="Google Shape;28;p5"/>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Narrow"/>
                <a:ea typeface="Arial Narrow"/>
                <a:cs typeface="Arial Narrow"/>
                <a:sym typeface="Arial Narrow"/>
              </a:defRPr>
            </a:lvl1pPr>
            <a:lvl2pPr marL="0" marR="0" lvl="1" indent="0" algn="l" rtl="0">
              <a:spcBef>
                <a:spcPts val="0"/>
              </a:spcBef>
              <a:buNone/>
              <a:defRPr sz="1800">
                <a:solidFill>
                  <a:srgbClr val="000000"/>
                </a:solidFill>
                <a:latin typeface="Arial Narrow"/>
                <a:ea typeface="Arial Narrow"/>
                <a:cs typeface="Arial Narrow"/>
                <a:sym typeface="Arial Narrow"/>
              </a:defRPr>
            </a:lvl2pPr>
            <a:lvl3pPr marL="0" marR="0" lvl="2" indent="0" algn="l" rtl="0">
              <a:spcBef>
                <a:spcPts val="0"/>
              </a:spcBef>
              <a:buNone/>
              <a:defRPr sz="1800">
                <a:solidFill>
                  <a:srgbClr val="000000"/>
                </a:solidFill>
                <a:latin typeface="Arial Narrow"/>
                <a:ea typeface="Arial Narrow"/>
                <a:cs typeface="Arial Narrow"/>
                <a:sym typeface="Arial Narrow"/>
              </a:defRPr>
            </a:lvl3pPr>
            <a:lvl4pPr marL="0" marR="0" lvl="3" indent="0" algn="l" rtl="0">
              <a:spcBef>
                <a:spcPts val="0"/>
              </a:spcBef>
              <a:buNone/>
              <a:defRPr sz="1800">
                <a:solidFill>
                  <a:srgbClr val="000000"/>
                </a:solidFill>
                <a:latin typeface="Arial Narrow"/>
                <a:ea typeface="Arial Narrow"/>
                <a:cs typeface="Arial Narrow"/>
                <a:sym typeface="Arial Narrow"/>
              </a:defRPr>
            </a:lvl4pPr>
            <a:lvl5pPr marL="0" marR="0" lvl="4" indent="0" algn="l" rtl="0">
              <a:spcBef>
                <a:spcPts val="0"/>
              </a:spcBef>
              <a:buNone/>
              <a:defRPr sz="1800">
                <a:solidFill>
                  <a:srgbClr val="000000"/>
                </a:solidFill>
                <a:latin typeface="Arial Narrow"/>
                <a:ea typeface="Arial Narrow"/>
                <a:cs typeface="Arial Narrow"/>
                <a:sym typeface="Arial Narrow"/>
              </a:defRPr>
            </a:lvl5pPr>
            <a:lvl6pPr marL="0" marR="0" lvl="5" indent="0" algn="l" rtl="0">
              <a:spcBef>
                <a:spcPts val="0"/>
              </a:spcBef>
              <a:buNone/>
              <a:defRPr sz="1800">
                <a:solidFill>
                  <a:srgbClr val="000000"/>
                </a:solidFill>
                <a:latin typeface="Arial Narrow"/>
                <a:ea typeface="Arial Narrow"/>
                <a:cs typeface="Arial Narrow"/>
                <a:sym typeface="Arial Narrow"/>
              </a:defRPr>
            </a:lvl6pPr>
            <a:lvl7pPr marL="0" marR="0" lvl="6" indent="0" algn="l" rtl="0">
              <a:spcBef>
                <a:spcPts val="0"/>
              </a:spcBef>
              <a:buNone/>
              <a:defRPr sz="1800">
                <a:solidFill>
                  <a:srgbClr val="000000"/>
                </a:solidFill>
                <a:latin typeface="Arial Narrow"/>
                <a:ea typeface="Arial Narrow"/>
                <a:cs typeface="Arial Narrow"/>
                <a:sym typeface="Arial Narrow"/>
              </a:defRPr>
            </a:lvl7pPr>
            <a:lvl8pPr marL="0" marR="0" lvl="7" indent="0" algn="l" rtl="0">
              <a:spcBef>
                <a:spcPts val="0"/>
              </a:spcBef>
              <a:buNone/>
              <a:defRPr sz="1800">
                <a:solidFill>
                  <a:srgbClr val="000000"/>
                </a:solidFill>
                <a:latin typeface="Arial Narrow"/>
                <a:ea typeface="Arial Narrow"/>
                <a:cs typeface="Arial Narrow"/>
                <a:sym typeface="Arial Narrow"/>
              </a:defRPr>
            </a:lvl8pPr>
            <a:lvl9pPr marL="0" marR="0" lvl="8" indent="0" algn="l" rtl="0">
              <a:spcBef>
                <a:spcPts val="0"/>
              </a:spcBef>
              <a:buNone/>
              <a:defRPr sz="1800">
                <a:solidFill>
                  <a:srgbClr val="000000"/>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en-US"/>
              <a:t>‹#›</a:t>
            </a:fld>
            <a:endParaRPr/>
          </a:p>
        </p:txBody>
      </p:sp>
      <p:cxnSp>
        <p:nvCxnSpPr>
          <p:cNvPr id="32" name="Google Shape;32;p6"/>
          <p:cNvCxnSpPr/>
          <p:nvPr/>
        </p:nvCxnSpPr>
        <p:spPr>
          <a:xfrm>
            <a:off x="0" y="1231900"/>
            <a:ext cx="12192000" cy="0"/>
          </a:xfrm>
          <a:prstGeom prst="straightConnector1">
            <a:avLst/>
          </a:prstGeom>
          <a:noFill/>
          <a:ln w="25400" cap="flat" cmpd="sng">
            <a:solidFill>
              <a:schemeClr val="accent1"/>
            </a:solidFill>
            <a:prstDash val="solid"/>
            <a:round/>
            <a:headEnd type="none" w="med" len="med"/>
            <a:tailEnd type="none" w="med" len="med"/>
          </a:ln>
        </p:spPr>
      </p:cxnSp>
      <p:sp>
        <p:nvSpPr>
          <p:cNvPr id="33" name="Google Shape;33;p6"/>
          <p:cNvSpPr/>
          <p:nvPr/>
        </p:nvSpPr>
        <p:spPr>
          <a:xfrm>
            <a:off x="0" y="0"/>
            <a:ext cx="304800" cy="122713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2"/>
              </a:solidFill>
              <a:latin typeface="Arial"/>
              <a:ea typeface="Arial"/>
              <a:cs typeface="Arial"/>
              <a:sym typeface="Arial"/>
            </a:endParaRPr>
          </a:p>
        </p:txBody>
      </p:sp>
      <p:pic>
        <p:nvPicPr>
          <p:cNvPr id="34" name="Google Shape;34;p6"/>
          <p:cNvPicPr preferRelativeResize="0"/>
          <p:nvPr/>
        </p:nvPicPr>
        <p:blipFill rotWithShape="1">
          <a:blip r:embed="rId2">
            <a:alphaModFix/>
          </a:blip>
          <a:srcRect/>
          <a:stretch/>
        </p:blipFill>
        <p:spPr>
          <a:xfrm>
            <a:off x="10024533" y="6357938"/>
            <a:ext cx="1447800" cy="311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
        <p:cNvGrpSpPr/>
        <p:nvPr/>
      </p:nvGrpSpPr>
      <p:grpSpPr>
        <a:xfrm>
          <a:off x="0" y="0"/>
          <a:ext cx="0" cy="0"/>
          <a:chOff x="0" y="0"/>
          <a:chExt cx="0" cy="0"/>
        </a:xfrm>
      </p:grpSpPr>
      <p:sp>
        <p:nvSpPr>
          <p:cNvPr id="36" name="Google Shape;36;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7" name="Google Shape;37;p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38" name="Google Shape;38;p7"/>
          <p:cNvPicPr preferRelativeResize="0"/>
          <p:nvPr/>
        </p:nvPicPr>
        <p:blipFill rotWithShape="1">
          <a:blip r:embed="rId2">
            <a:alphaModFix/>
          </a:blip>
          <a:srcRect/>
          <a:stretch/>
        </p:blipFill>
        <p:spPr>
          <a:xfrm>
            <a:off x="7973257" y="6074638"/>
            <a:ext cx="3609145" cy="65232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09600" y="1143000"/>
            <a:ext cx="10972800" cy="1835780"/>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Clr>
                <a:srgbClr val="5B5B5B"/>
              </a:buClr>
              <a:buSzPts val="2800"/>
              <a:buFont typeface="Quattrocento Sans"/>
              <a:buNone/>
              <a:defRPr sz="2800" b="1">
                <a:solidFill>
                  <a:srgbClr val="5B5B5B"/>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columns">
  <p:cSld name="2 columns">
    <p:spTree>
      <p:nvGrpSpPr>
        <p:cNvPr id="1" name="Shape 41"/>
        <p:cNvGrpSpPr/>
        <p:nvPr/>
      </p:nvGrpSpPr>
      <p:grpSpPr>
        <a:xfrm>
          <a:off x="0" y="0"/>
          <a:ext cx="0" cy="0"/>
          <a:chOff x="0" y="0"/>
          <a:chExt cx="0" cy="0"/>
        </a:xfrm>
      </p:grpSpPr>
      <p:sp>
        <p:nvSpPr>
          <p:cNvPr id="42" name="Google Shape;42;p9"/>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 columns">
  <p:cSld name="3 columns">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7F7F7F"/>
              </a:buClr>
              <a:buSzPts val="2400"/>
              <a:buNone/>
              <a:defRPr sz="2400"/>
            </a:lvl1pPr>
            <a:lvl2pPr marL="914400" lvl="1" indent="-228600" algn="l">
              <a:lnSpc>
                <a:spcPct val="90000"/>
              </a:lnSpc>
              <a:spcBef>
                <a:spcPts val="500"/>
              </a:spcBef>
              <a:spcAft>
                <a:spcPts val="0"/>
              </a:spcAft>
              <a:buClr>
                <a:srgbClr val="7F7F7F"/>
              </a:buClr>
              <a:buSzPts val="2400"/>
              <a:buNone/>
              <a:defRPr/>
            </a:lvl2pPr>
            <a:lvl3pPr marL="1371600" lvl="2" indent="-228600" algn="l">
              <a:lnSpc>
                <a:spcPct val="90000"/>
              </a:lnSpc>
              <a:spcBef>
                <a:spcPts val="500"/>
              </a:spcBef>
              <a:spcAft>
                <a:spcPts val="0"/>
              </a:spcAft>
              <a:buClr>
                <a:srgbClr val="7F7F7F"/>
              </a:buClr>
              <a:buSzPts val="2000"/>
              <a:buNone/>
              <a:defRPr/>
            </a:lvl3pPr>
            <a:lvl4pPr marL="1828800" lvl="3" indent="-228600" algn="l">
              <a:lnSpc>
                <a:spcPct val="90000"/>
              </a:lnSpc>
              <a:spcBef>
                <a:spcPts val="500"/>
              </a:spcBef>
              <a:spcAft>
                <a:spcPts val="0"/>
              </a:spcAft>
              <a:buClr>
                <a:srgbClr val="7F7F7F"/>
              </a:buClr>
              <a:buSzPts val="1800"/>
              <a:buNone/>
              <a:defRPr/>
            </a:lvl4pPr>
            <a:lvl5pPr marL="2286000" lvl="4" indent="-228600" algn="l">
              <a:lnSpc>
                <a:spcPct val="90000"/>
              </a:lnSpc>
              <a:spcBef>
                <a:spcPts val="500"/>
              </a:spcBef>
              <a:spcAft>
                <a:spcPts val="0"/>
              </a:spcAft>
              <a:buClr>
                <a:srgbClr val="7F7F7F"/>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1_Title">
  <p:cSld name="01_Title">
    <p:bg>
      <p:bgPr>
        <a:gradFill>
          <a:gsLst>
            <a:gs pos="0">
              <a:srgbClr val="6F6F6F"/>
            </a:gs>
            <a:gs pos="50000">
              <a:srgbClr val="5D5D5D"/>
            </a:gs>
            <a:gs pos="100000">
              <a:srgbClr val="484848"/>
            </a:gs>
          </a:gsLst>
          <a:lin ang="5400000" scaled="0"/>
        </a:gradFill>
        <a:effectLst/>
      </p:bgPr>
    </p:bg>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2.jpg"/><Relationship Id="rId5" Type="http://schemas.openxmlformats.org/officeDocument/2006/relationships/slideLayout" Target="../slideLayouts/slideLayout6.xml"/><Relationship Id="rId10" Type="http://schemas.openxmlformats.org/officeDocument/2006/relationships/image" Target="../media/image1.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0.xml"/><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pos="6552">
          <p15:clr>
            <a:srgbClr val="F26B43"/>
          </p15:clr>
        </p15:guide>
        <p15:guide id="5" orient="horz" pos="480">
          <p15:clr>
            <a:srgbClr val="F26B43"/>
          </p15:clr>
        </p15:guide>
        <p15:guide id="6" orient="horz"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 name="Google Shape;15;p3"/>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Arial"/>
                <a:ea typeface="Arial"/>
                <a:cs typeface="Arial"/>
                <a:sym typeface="Arial"/>
              </a:defRPr>
            </a:lvl2pPr>
            <a:lvl3pPr marL="1371600" marR="0" lvl="2" indent="-355600" algn="l" rtl="0">
              <a:lnSpc>
                <a:spcPct val="90000"/>
              </a:lnSpc>
              <a:spcBef>
                <a:spcPts val="500"/>
              </a:spcBef>
              <a:spcAft>
                <a:spcPts val="0"/>
              </a:spcAft>
              <a:buClr>
                <a:srgbClr val="7F7F7F"/>
              </a:buClr>
              <a:buSzPts val="2000"/>
              <a:buFont typeface="Arial"/>
              <a:buChar char="•"/>
              <a:defRPr sz="2000" b="0" i="0" u="none" strike="noStrike" cap="none">
                <a:solidFill>
                  <a:srgbClr val="7F7F7F"/>
                </a:solidFill>
                <a:latin typeface="Arial"/>
                <a:ea typeface="Arial"/>
                <a:cs typeface="Arial"/>
                <a:sym typeface="Arial"/>
              </a:defRPr>
            </a:lvl3pPr>
            <a:lvl4pPr marL="1828800" marR="0" lvl="3"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4pPr>
            <a:lvl5pPr marL="2286000" marR="0" lvl="4" indent="-342900" algn="l" rtl="0">
              <a:lnSpc>
                <a:spcPct val="90000"/>
              </a:lnSpc>
              <a:spcBef>
                <a:spcPts val="500"/>
              </a:spcBef>
              <a:spcAft>
                <a:spcPts val="0"/>
              </a:spcAft>
              <a:buClr>
                <a:srgbClr val="7F7F7F"/>
              </a:buClr>
              <a:buSzPts val="1800"/>
              <a:buFont typeface="Arial"/>
              <a:buChar char="•"/>
              <a:defRPr sz="1800" b="0" i="0" u="none" strike="noStrike" cap="none">
                <a:solidFill>
                  <a:srgbClr val="7F7F7F"/>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6" name="Google Shape;16;p3" descr="A close up of a logo&#10;&#10;Description automatically generated"/>
          <p:cNvPicPr preferRelativeResize="0"/>
          <p:nvPr/>
        </p:nvPicPr>
        <p:blipFill rotWithShape="1">
          <a:blip r:embed="rId10">
            <a:alphaModFix/>
          </a:blip>
          <a:srcRect/>
          <a:stretch/>
        </p:blipFill>
        <p:spPr>
          <a:xfrm>
            <a:off x="160474" y="6277747"/>
            <a:ext cx="1491018" cy="339773"/>
          </a:xfrm>
          <a:prstGeom prst="rect">
            <a:avLst/>
          </a:prstGeom>
          <a:noFill/>
          <a:ln>
            <a:noFill/>
          </a:ln>
        </p:spPr>
      </p:pic>
      <p:sp>
        <p:nvSpPr>
          <p:cNvPr id="17" name="Google Shape;17;p3"/>
          <p:cNvSpPr txBox="1"/>
          <p:nvPr/>
        </p:nvSpPr>
        <p:spPr>
          <a:xfrm>
            <a:off x="11327592" y="6355455"/>
            <a:ext cx="63132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b="0" i="0">
                <a:solidFill>
                  <a:schemeClr val="dk2"/>
                </a:solidFill>
                <a:latin typeface="Arial"/>
                <a:ea typeface="Arial"/>
                <a:cs typeface="Arial"/>
                <a:sym typeface="Arial"/>
              </a:rPr>
              <a:t>‹#›</a:t>
            </a:fld>
            <a:endParaRPr sz="1200" b="0" i="0">
              <a:solidFill>
                <a:schemeClr val="dk2"/>
              </a:solidFill>
              <a:latin typeface="Arial"/>
              <a:ea typeface="Arial"/>
              <a:cs typeface="Arial"/>
              <a:sym typeface="Arial"/>
            </a:endParaRPr>
          </a:p>
        </p:txBody>
      </p:sp>
      <p:pic>
        <p:nvPicPr>
          <p:cNvPr id="18" name="Google Shape;18;p3" descr="A close up of a sign&#10;&#10;Description automatically generated"/>
          <p:cNvPicPr preferRelativeResize="0"/>
          <p:nvPr/>
        </p:nvPicPr>
        <p:blipFill rotWithShape="1">
          <a:blip r:embed="rId11">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9"/>
        <p:cNvGrpSpPr/>
        <p:nvPr/>
      </p:nvGrpSpPr>
      <p:grpSpPr>
        <a:xfrm>
          <a:off x="0" y="0"/>
          <a:ext cx="0" cy="0"/>
          <a:chOff x="0" y="0"/>
          <a:chExt cx="0" cy="0"/>
        </a:xfrm>
      </p:grpSpPr>
      <p:sp>
        <p:nvSpPr>
          <p:cNvPr id="50" name="Google Shape;50;p12"/>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12"/>
          <p:cNvSpPr txBox="1">
            <a:spLocks noGrp="1"/>
          </p:cNvSpPr>
          <p:nvPr>
            <p:ph type="body" idx="1"/>
          </p:nvPr>
        </p:nvSpPr>
        <p:spPr>
          <a:xfrm>
            <a:off x="1790700" y="1691641"/>
            <a:ext cx="8648700" cy="440436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10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1pPr>
            <a:lvl2pPr marL="914400" marR="0" lvl="1" indent="-381000" algn="l" rtl="0">
              <a:lnSpc>
                <a:spcPct val="90000"/>
              </a:lnSpc>
              <a:spcBef>
                <a:spcPts val="500"/>
              </a:spcBef>
              <a:spcAft>
                <a:spcPts val="0"/>
              </a:spcAft>
              <a:buClr>
                <a:srgbClr val="131313"/>
              </a:buClr>
              <a:buSzPts val="2400"/>
              <a:buFont typeface="Arial"/>
              <a:buChar char="•"/>
              <a:defRPr sz="2400" b="0" i="0" u="none" strike="noStrike" cap="none">
                <a:solidFill>
                  <a:srgbClr val="131313"/>
                </a:solidFill>
                <a:latin typeface="Arial"/>
                <a:ea typeface="Arial"/>
                <a:cs typeface="Arial"/>
                <a:sym typeface="Arial"/>
              </a:defRPr>
            </a:lvl2pPr>
            <a:lvl3pPr marL="1371600" marR="0" lvl="2" indent="-355600" algn="l" rtl="0">
              <a:lnSpc>
                <a:spcPct val="90000"/>
              </a:lnSpc>
              <a:spcBef>
                <a:spcPts val="500"/>
              </a:spcBef>
              <a:spcAft>
                <a:spcPts val="0"/>
              </a:spcAft>
              <a:buClr>
                <a:srgbClr val="131313"/>
              </a:buClr>
              <a:buSzPts val="2000"/>
              <a:buFont typeface="Arial"/>
              <a:buChar char="•"/>
              <a:defRPr sz="2000" b="0" i="0" u="none" strike="noStrike" cap="none">
                <a:solidFill>
                  <a:srgbClr val="131313"/>
                </a:solidFill>
                <a:latin typeface="Arial"/>
                <a:ea typeface="Arial"/>
                <a:cs typeface="Arial"/>
                <a:sym typeface="Arial"/>
              </a:defRPr>
            </a:lvl3pPr>
            <a:lvl4pPr marL="1828800" marR="0" lvl="3"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4pPr>
            <a:lvl5pPr marL="2286000" marR="0" lvl="4" indent="-342900" algn="l" rtl="0">
              <a:lnSpc>
                <a:spcPct val="90000"/>
              </a:lnSpc>
              <a:spcBef>
                <a:spcPts val="500"/>
              </a:spcBef>
              <a:spcAft>
                <a:spcPts val="0"/>
              </a:spcAft>
              <a:buClr>
                <a:srgbClr val="131313"/>
              </a:buClr>
              <a:buSzPts val="1800"/>
              <a:buFont typeface="Arial"/>
              <a:buChar char="•"/>
              <a:defRPr sz="1800" b="0" i="0" u="none" strike="noStrike" cap="none">
                <a:solidFill>
                  <a:srgbClr val="131313"/>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pic>
        <p:nvPicPr>
          <p:cNvPr id="52" name="Google Shape;52;p12" descr="A close up of a logo&#10;&#10;Description automatically generated"/>
          <p:cNvPicPr preferRelativeResize="0"/>
          <p:nvPr/>
        </p:nvPicPr>
        <p:blipFill rotWithShape="1">
          <a:blip r:embed="rId3">
            <a:alphaModFix/>
          </a:blip>
          <a:srcRect/>
          <a:stretch/>
        </p:blipFill>
        <p:spPr>
          <a:xfrm>
            <a:off x="160474" y="6277747"/>
            <a:ext cx="1491018" cy="339773"/>
          </a:xfrm>
          <a:prstGeom prst="rect">
            <a:avLst/>
          </a:prstGeom>
          <a:noFill/>
          <a:ln>
            <a:noFill/>
          </a:ln>
        </p:spPr>
      </p:pic>
      <p:sp>
        <p:nvSpPr>
          <p:cNvPr id="53" name="Google Shape;53;p12"/>
          <p:cNvSpPr txBox="1"/>
          <p:nvPr/>
        </p:nvSpPr>
        <p:spPr>
          <a:xfrm>
            <a:off x="11327592" y="6355455"/>
            <a:ext cx="631326" cy="276999"/>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b="0" i="0">
                <a:solidFill>
                  <a:schemeClr val="lt2"/>
                </a:solidFill>
                <a:latin typeface="Arial"/>
                <a:ea typeface="Arial"/>
                <a:cs typeface="Arial"/>
                <a:sym typeface="Arial"/>
              </a:rPr>
              <a:t>‹#›</a:t>
            </a:fld>
            <a:endParaRPr sz="1200" b="0" i="0">
              <a:solidFill>
                <a:schemeClr val="lt2"/>
              </a:solidFill>
              <a:latin typeface="Arial"/>
              <a:ea typeface="Arial"/>
              <a:cs typeface="Arial"/>
              <a:sym typeface="Arial"/>
            </a:endParaRPr>
          </a:p>
        </p:txBody>
      </p:sp>
      <p:pic>
        <p:nvPicPr>
          <p:cNvPr id="54" name="Google Shape;54;p12" descr="A close up of a sign&#10;&#10;Description automatically generated"/>
          <p:cNvPicPr preferRelativeResize="0"/>
          <p:nvPr/>
        </p:nvPicPr>
        <p:blipFill rotWithShape="1">
          <a:blip r:embed="rId4">
            <a:alphaModFix/>
          </a:blip>
          <a:srcRect/>
          <a:stretch/>
        </p:blipFill>
        <p:spPr>
          <a:xfrm>
            <a:off x="1989775" y="6255521"/>
            <a:ext cx="1938441" cy="4133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orient="horz" pos="480">
          <p15:clr>
            <a:srgbClr val="F26B43"/>
          </p15:clr>
        </p15:guide>
        <p15:guide id="5" pos="6576">
          <p15:clr>
            <a:srgbClr val="F26B43"/>
          </p15:clr>
        </p15:guide>
        <p15:guide id="6" orient="horz"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7"/>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16"/>
          <p:cNvSpPr txBox="1">
            <a:spLocks noGrp="1"/>
          </p:cNvSpPr>
          <p:nvPr>
            <p:ph type="title"/>
          </p:nvPr>
        </p:nvSpPr>
        <p:spPr>
          <a:xfrm>
            <a:off x="1790700" y="762000"/>
            <a:ext cx="8648700" cy="495486"/>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128">
          <p15:clr>
            <a:srgbClr val="F26B43"/>
          </p15:clr>
        </p15:guide>
        <p15:guide id="4" pos="6552">
          <p15:clr>
            <a:srgbClr val="F26B43"/>
          </p15:clr>
        </p15:guide>
        <p15:guide id="5" orient="horz" pos="480">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9.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6.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7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1.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8" name="Google Shape;68;p18"/>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69" name="Google Shape;69;p18" descr="A close up of a sign&#10;&#10;Description automatically generated"/>
          <p:cNvPicPr preferRelativeResize="0"/>
          <p:nvPr/>
        </p:nvPicPr>
        <p:blipFill rotWithShape="1">
          <a:blip r:embed="rId3">
            <a:alphaModFix/>
          </a:blip>
          <a:srcRect/>
          <a:stretch/>
        </p:blipFill>
        <p:spPr>
          <a:xfrm>
            <a:off x="6695715" y="5668268"/>
            <a:ext cx="4531918" cy="966461"/>
          </a:xfrm>
          <a:prstGeom prst="rect">
            <a:avLst/>
          </a:prstGeom>
          <a:noFill/>
          <a:ln>
            <a:noFill/>
          </a:ln>
        </p:spPr>
      </p:pic>
      <p:pic>
        <p:nvPicPr>
          <p:cNvPr id="70" name="Google Shape;70;p18" descr="A close up of a logo&#10;&#10;Description automatically generated"/>
          <p:cNvPicPr preferRelativeResize="0"/>
          <p:nvPr/>
        </p:nvPicPr>
        <p:blipFill rotWithShape="1">
          <a:blip r:embed="rId4">
            <a:alphaModFix/>
          </a:blip>
          <a:srcRect/>
          <a:stretch/>
        </p:blipFill>
        <p:spPr>
          <a:xfrm>
            <a:off x="1294150" y="5832891"/>
            <a:ext cx="3518688" cy="801838"/>
          </a:xfrm>
          <a:prstGeom prst="rect">
            <a:avLst/>
          </a:prstGeom>
          <a:noFill/>
          <a:ln>
            <a:noFill/>
          </a:ln>
        </p:spPr>
      </p:pic>
      <p:pic>
        <p:nvPicPr>
          <p:cNvPr id="3" name="Picture 2" descr="Graphical user interface, text, application&#10;&#10;Description automatically generated">
            <a:extLst>
              <a:ext uri="{FF2B5EF4-FFF2-40B4-BE49-F238E27FC236}">
                <a16:creationId xmlns:a16="http://schemas.microsoft.com/office/drawing/2014/main" id="{492B0746-A552-4E92-9733-C21A17E5FFF7}"/>
              </a:ext>
            </a:extLst>
          </p:cNvPr>
          <p:cNvPicPr>
            <a:picLocks noChangeAspect="1"/>
          </p:cNvPicPr>
          <p:nvPr/>
        </p:nvPicPr>
        <p:blipFill>
          <a:blip r:embed="rId5"/>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3" name="Title 2">
            <a:extLst>
              <a:ext uri="{FF2B5EF4-FFF2-40B4-BE49-F238E27FC236}">
                <a16:creationId xmlns:a16="http://schemas.microsoft.com/office/drawing/2014/main" id="{390FEDFD-A5BA-4123-8CD4-7C28AF27AF7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2E6BDCB-D7C7-4846-8CE6-ECD9211ED343}"/>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36D293AF-BAC0-4C48-AEC4-603ED0A3D77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3" name="Title 2">
            <a:extLst>
              <a:ext uri="{FF2B5EF4-FFF2-40B4-BE49-F238E27FC236}">
                <a16:creationId xmlns:a16="http://schemas.microsoft.com/office/drawing/2014/main" id="{9D71EC37-01F9-4798-80A4-E0279E7F28C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9340FE9-B162-4A14-8587-53D9B498409D}"/>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6F3CB72C-6A13-4C86-A41F-CAAF149232B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7" name="Google Shape;147;p29"/>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211B9765-C968-4E3E-8E22-B1898F9055D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3" name="Title 2">
            <a:extLst>
              <a:ext uri="{FF2B5EF4-FFF2-40B4-BE49-F238E27FC236}">
                <a16:creationId xmlns:a16="http://schemas.microsoft.com/office/drawing/2014/main" id="{DE43A7D9-3CD8-432B-8A58-B1845649F16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3CE1B17-AAAF-4C77-83FF-2FE68EBBFB12}"/>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9DD3176-73C5-4249-81EA-058E7E2079E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3" name="Title 2">
            <a:extLst>
              <a:ext uri="{FF2B5EF4-FFF2-40B4-BE49-F238E27FC236}">
                <a16:creationId xmlns:a16="http://schemas.microsoft.com/office/drawing/2014/main" id="{0DE6E011-904E-43FE-A3C5-2635304EB2D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82B5CD5-194C-4D67-9215-CA2A49FB59E6}"/>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A160F2CE-CA43-489B-AEF4-82A0CD45FE4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itle 2">
            <a:extLst>
              <a:ext uri="{FF2B5EF4-FFF2-40B4-BE49-F238E27FC236}">
                <a16:creationId xmlns:a16="http://schemas.microsoft.com/office/drawing/2014/main" id="{8004D575-53AD-4B4B-8B9C-D215F71A301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75B8CAF-E429-4DC0-AFC3-2DCC4D10E06F}"/>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F19DF85F-86FD-4F38-A78E-561B1087C17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3" name="Title 2">
            <a:extLst>
              <a:ext uri="{FF2B5EF4-FFF2-40B4-BE49-F238E27FC236}">
                <a16:creationId xmlns:a16="http://schemas.microsoft.com/office/drawing/2014/main" id="{7352B5C9-0735-4F3D-B3B9-7445FED696E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4EB46FF-DD17-447D-A765-DFEBC02713E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6B2131B-0D8A-4F02-8FAF-5D23577D414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607824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3" name="Title 2">
            <a:extLst>
              <a:ext uri="{FF2B5EF4-FFF2-40B4-BE49-F238E27FC236}">
                <a16:creationId xmlns:a16="http://schemas.microsoft.com/office/drawing/2014/main" id="{62D5F7DF-1E6F-4F14-9D93-7D87F160648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1F464BC-20CF-44D4-B16D-15438538359E}"/>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5F301C9F-4AFD-4F2A-9113-F7DF1F20D7B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3" name="Title 2">
            <a:extLst>
              <a:ext uri="{FF2B5EF4-FFF2-40B4-BE49-F238E27FC236}">
                <a16:creationId xmlns:a16="http://schemas.microsoft.com/office/drawing/2014/main" id="{2EABD091-D392-4577-95D0-D3D2521FF42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D7C5CD1-0ABC-496B-8739-B2A1C245F56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38E40D80-B0F7-479D-A1C9-6E8A07C29F6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3" name="Title 2">
            <a:extLst>
              <a:ext uri="{FF2B5EF4-FFF2-40B4-BE49-F238E27FC236}">
                <a16:creationId xmlns:a16="http://schemas.microsoft.com/office/drawing/2014/main" id="{20CE32BA-9CD3-442D-8EE2-F49BC56FF7B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80FAE4C-AF0A-4635-BBC6-D7FF41D5FBDE}"/>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4BD29C7D-3643-48F0-9427-2D8A992E222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 name="Title 6">
            <a:extLst>
              <a:ext uri="{FF2B5EF4-FFF2-40B4-BE49-F238E27FC236}">
                <a16:creationId xmlns:a16="http://schemas.microsoft.com/office/drawing/2014/main" id="{D6C394ED-97BA-4DE3-AB37-7942505E0FEA}"/>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F981A82C-0F1C-42C1-8A4D-F92E9815258E}"/>
              </a:ext>
            </a:extLst>
          </p:cNvPr>
          <p:cNvSpPr>
            <a:spLocks noGrp="1"/>
          </p:cNvSpPr>
          <p:nvPr>
            <p:ph type="body" idx="1"/>
          </p:nvPr>
        </p:nvSpPr>
        <p:spPr/>
        <p:txBody>
          <a:bodyPr/>
          <a:lstStyle/>
          <a:p>
            <a:endParaRPr lang="en-US"/>
          </a:p>
        </p:txBody>
      </p:sp>
      <p:pic>
        <p:nvPicPr>
          <p:cNvPr id="11" name="Picture 10" descr="Graphical user interface, text, application&#10;&#10;Description automatically generated">
            <a:extLst>
              <a:ext uri="{FF2B5EF4-FFF2-40B4-BE49-F238E27FC236}">
                <a16:creationId xmlns:a16="http://schemas.microsoft.com/office/drawing/2014/main" id="{FEF9191B-87D5-4C6B-825B-17789A8D527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5" name="Title 4">
            <a:extLst>
              <a:ext uri="{FF2B5EF4-FFF2-40B4-BE49-F238E27FC236}">
                <a16:creationId xmlns:a16="http://schemas.microsoft.com/office/drawing/2014/main" id="{7896383A-8E80-46F4-8C4C-E5C07673DE33}"/>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1F39D42A-A9C8-4CBC-AC2F-16E3C0427C5E}"/>
              </a:ext>
            </a:extLst>
          </p:cNvPr>
          <p:cNvSpPr>
            <a:spLocks noGrp="1"/>
          </p:cNvSpPr>
          <p:nvPr>
            <p:ph type="body" idx="1"/>
          </p:nvPr>
        </p:nvSpPr>
        <p:spPr/>
        <p:txBody>
          <a:bodyPr/>
          <a:lstStyle/>
          <a:p>
            <a:endParaRPr lang="en-US"/>
          </a:p>
        </p:txBody>
      </p:sp>
      <p:pic>
        <p:nvPicPr>
          <p:cNvPr id="9" name="Picture 8" descr="Text, letter&#10;&#10;Description automatically generated">
            <a:extLst>
              <a:ext uri="{FF2B5EF4-FFF2-40B4-BE49-F238E27FC236}">
                <a16:creationId xmlns:a16="http://schemas.microsoft.com/office/drawing/2014/main" id="{59A5EC59-48A3-4BFB-A13A-52FE17F41A7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3" name="Title 2">
            <a:extLst>
              <a:ext uri="{FF2B5EF4-FFF2-40B4-BE49-F238E27FC236}">
                <a16:creationId xmlns:a16="http://schemas.microsoft.com/office/drawing/2014/main" id="{F173423C-5E35-4BC6-BD48-91F4DFAF097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0538595-5330-4695-B373-5B852D382FC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DAC8EB66-5770-40B4-83A7-D64ED2AD539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3" name="Title 2">
            <a:extLst>
              <a:ext uri="{FF2B5EF4-FFF2-40B4-BE49-F238E27FC236}">
                <a16:creationId xmlns:a16="http://schemas.microsoft.com/office/drawing/2014/main" id="{374BD409-1201-452E-81A9-B1CDE43018B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F63180E-C1DD-4C5E-80B3-DE4A31218633}"/>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2658870B-2049-4747-A785-23C9CC37BD5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3" name="Title 2">
            <a:extLst>
              <a:ext uri="{FF2B5EF4-FFF2-40B4-BE49-F238E27FC236}">
                <a16:creationId xmlns:a16="http://schemas.microsoft.com/office/drawing/2014/main" id="{D98A102A-123A-4A74-9341-42CE05D53CB9}"/>
              </a:ext>
            </a:extLst>
          </p:cNvPr>
          <p:cNvSpPr>
            <a:spLocks noGrp="1"/>
          </p:cNvSpPr>
          <p:nvPr>
            <p:ph type="title"/>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CBB33730-C073-4EB0-BBCC-34CD6F2C8A3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 name="Title 2">
            <a:extLst>
              <a:ext uri="{FF2B5EF4-FFF2-40B4-BE49-F238E27FC236}">
                <a16:creationId xmlns:a16="http://schemas.microsoft.com/office/drawing/2014/main" id="{5E1BDFAB-6E22-4FEA-B159-A21ECEDBD402}"/>
              </a:ext>
            </a:extLst>
          </p:cNvPr>
          <p:cNvSpPr>
            <a:spLocks noGrp="1"/>
          </p:cNvSpPr>
          <p:nvPr>
            <p:ph type="title"/>
          </p:nvPr>
        </p:nvSpPr>
        <p:spPr/>
        <p:txBody>
          <a:bodyPr/>
          <a:lstStyle/>
          <a:p>
            <a:endParaRPr lang="en-US"/>
          </a:p>
        </p:txBody>
      </p:sp>
      <p:pic>
        <p:nvPicPr>
          <p:cNvPr id="5" name="Picture 4" descr="Text, letter&#10;&#10;Description automatically generated">
            <a:extLst>
              <a:ext uri="{FF2B5EF4-FFF2-40B4-BE49-F238E27FC236}">
                <a16:creationId xmlns:a16="http://schemas.microsoft.com/office/drawing/2014/main" id="{2A4B0A19-C486-4323-A7A7-0A67014F436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5B64D6-293B-4DC7-A25F-1A538D9CFD24}"/>
              </a:ext>
            </a:extLst>
          </p:cNvPr>
          <p:cNvSpPr>
            <a:spLocks noGrp="1"/>
          </p:cNvSpPr>
          <p:nvPr>
            <p:ph type="title"/>
          </p:nvPr>
        </p:nvSpPr>
        <p:spPr/>
        <p:txBody>
          <a:bodyPr/>
          <a:lstStyle/>
          <a:p>
            <a:endParaRPr lang="en-US"/>
          </a:p>
        </p:txBody>
      </p:sp>
      <p:pic>
        <p:nvPicPr>
          <p:cNvPr id="6" name="Picture 5" descr="Text&#10;&#10;Description automatically generated">
            <a:extLst>
              <a:ext uri="{FF2B5EF4-FFF2-40B4-BE49-F238E27FC236}">
                <a16:creationId xmlns:a16="http://schemas.microsoft.com/office/drawing/2014/main" id="{A81EBDBA-1903-4506-802E-E03C6F09BD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8810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3" name="Title 2">
            <a:extLst>
              <a:ext uri="{FF2B5EF4-FFF2-40B4-BE49-F238E27FC236}">
                <a16:creationId xmlns:a16="http://schemas.microsoft.com/office/drawing/2014/main" id="{AFBF631D-5542-454D-9455-FB3D360C135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86DE3BE6-2025-4714-89CE-FE370C41DD9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652BFB06-668F-47BD-A922-5FC8C5EDF12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3" name="Title 2">
            <a:extLst>
              <a:ext uri="{FF2B5EF4-FFF2-40B4-BE49-F238E27FC236}">
                <a16:creationId xmlns:a16="http://schemas.microsoft.com/office/drawing/2014/main" id="{30A90B0C-7C1F-4CBB-9BCE-270A2FEF4A9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D88845E-585A-4434-BFE3-D06309FE2EE7}"/>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0B6D7245-49C2-4D23-8857-F8AAB152EB8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3" name="Title 2">
            <a:extLst>
              <a:ext uri="{FF2B5EF4-FFF2-40B4-BE49-F238E27FC236}">
                <a16:creationId xmlns:a16="http://schemas.microsoft.com/office/drawing/2014/main" id="{C0867B2A-23BF-4C17-89E2-0CEAA2D3E29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A64027A-78F2-4B2C-BE09-54C72F37C6F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A5BDC653-89D1-4F60-ABD9-C42912E7E90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3" name="Title 2">
            <a:extLst>
              <a:ext uri="{FF2B5EF4-FFF2-40B4-BE49-F238E27FC236}">
                <a16:creationId xmlns:a16="http://schemas.microsoft.com/office/drawing/2014/main" id="{ED98F14A-30A1-41CA-B03D-57B3EACC7B4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70F0CE8-E695-4F30-9D42-80A1999AB1E6}"/>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0447DF07-A91D-4203-A544-18A866F3CD6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7" name="Title 6">
            <a:extLst>
              <a:ext uri="{FF2B5EF4-FFF2-40B4-BE49-F238E27FC236}">
                <a16:creationId xmlns:a16="http://schemas.microsoft.com/office/drawing/2014/main" id="{A54758CA-EC00-42D1-9E76-6182EDBBD665}"/>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D64AAD9F-FC06-4B8B-9C2E-BFF2D963BD13}"/>
              </a:ext>
            </a:extLst>
          </p:cNvPr>
          <p:cNvSpPr>
            <a:spLocks noGrp="1"/>
          </p:cNvSpPr>
          <p:nvPr>
            <p:ph type="body" idx="1"/>
          </p:nvPr>
        </p:nvSpPr>
        <p:spPr/>
        <p:txBody>
          <a:bodyPr/>
          <a:lstStyle/>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16F0146D-F394-462C-9482-31FBB1D149D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3" name="Title 2">
            <a:extLst>
              <a:ext uri="{FF2B5EF4-FFF2-40B4-BE49-F238E27FC236}">
                <a16:creationId xmlns:a16="http://schemas.microsoft.com/office/drawing/2014/main" id="{D1945BD1-B7FF-418E-9501-1D7ED46C17E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0F19078-D117-4C48-BA25-15B593ABDEC1}"/>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C95E8308-683C-45ED-A1AC-CF114C3AB7D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3" name="Title 2">
            <a:extLst>
              <a:ext uri="{FF2B5EF4-FFF2-40B4-BE49-F238E27FC236}">
                <a16:creationId xmlns:a16="http://schemas.microsoft.com/office/drawing/2014/main" id="{A943A3CC-2271-4A84-AA34-CA38B006E72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29B8F40-BAB4-4006-A382-03078A7780D8}"/>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47F0D4B3-56E2-49C8-A8A3-7DAEBEFD4CE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3" name="Title 2">
            <a:extLst>
              <a:ext uri="{FF2B5EF4-FFF2-40B4-BE49-F238E27FC236}">
                <a16:creationId xmlns:a16="http://schemas.microsoft.com/office/drawing/2014/main" id="{D5944D41-6649-4374-B905-18409519155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C90BA72-5F15-4F6A-A0E6-F425F13B8BD7}"/>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4519AE3-A3B2-44EF-A73F-37352B7710F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3" name="Title 2">
            <a:extLst>
              <a:ext uri="{FF2B5EF4-FFF2-40B4-BE49-F238E27FC236}">
                <a16:creationId xmlns:a16="http://schemas.microsoft.com/office/drawing/2014/main" id="{3C6CE2AB-9FC8-4E03-A877-460E46E0BD5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9300D12-3B91-4DC6-BC4D-4AB5D4D5AB20}"/>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3C601E2D-9441-477E-AE01-5FCFF3FD280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3" name="Title 2">
            <a:extLst>
              <a:ext uri="{FF2B5EF4-FFF2-40B4-BE49-F238E27FC236}">
                <a16:creationId xmlns:a16="http://schemas.microsoft.com/office/drawing/2014/main" id="{595AFC04-D247-4A5C-8A76-47558F4AD62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4D670E88-D69A-4E6F-A6B7-04E43ADA1E2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 name="Title 2">
            <a:extLst>
              <a:ext uri="{FF2B5EF4-FFF2-40B4-BE49-F238E27FC236}">
                <a16:creationId xmlns:a16="http://schemas.microsoft.com/office/drawing/2014/main" id="{ABCCF327-5B20-47D7-985B-C83AAC47E599}"/>
              </a:ext>
            </a:extLst>
          </p:cNvPr>
          <p:cNvSpPr>
            <a:spLocks noGrp="1"/>
          </p:cNvSpPr>
          <p:nvPr>
            <p:ph type="title"/>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4E53C6FA-1798-49F7-928A-887A43BCCC0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9F0AC95D-9934-4E68-BBF3-C933F315CC9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3" name="Title 2">
            <a:extLst>
              <a:ext uri="{FF2B5EF4-FFF2-40B4-BE49-F238E27FC236}">
                <a16:creationId xmlns:a16="http://schemas.microsoft.com/office/drawing/2014/main" id="{41C0942B-838F-4227-94F9-64E4C054051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19D43AE-994B-467D-A3EF-C40CB9A0C53E}"/>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956FC2E8-C1C2-4880-8365-EF5F9941598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3" name="Title 2">
            <a:extLst>
              <a:ext uri="{FF2B5EF4-FFF2-40B4-BE49-F238E27FC236}">
                <a16:creationId xmlns:a16="http://schemas.microsoft.com/office/drawing/2014/main" id="{042322D5-E355-429B-9730-3FF92393DC4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FD3075C-3118-44D9-A0C1-9FC0B2A208A3}"/>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018A6020-6220-405B-80EA-49A6810B30E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3" name="Title 2">
            <a:extLst>
              <a:ext uri="{FF2B5EF4-FFF2-40B4-BE49-F238E27FC236}">
                <a16:creationId xmlns:a16="http://schemas.microsoft.com/office/drawing/2014/main" id="{0F8415D7-DB49-4F8F-9242-023669ED1D2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3E76816-61A8-48FC-A6FF-792BEA1F40B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410BEC4-0878-427F-B329-81BD8ABA96E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7" name="Title 6">
            <a:extLst>
              <a:ext uri="{FF2B5EF4-FFF2-40B4-BE49-F238E27FC236}">
                <a16:creationId xmlns:a16="http://schemas.microsoft.com/office/drawing/2014/main" id="{39CA454A-B7AE-495A-99B2-59774C6FAEFF}"/>
              </a:ext>
            </a:extLst>
          </p:cNvPr>
          <p:cNvSpPr>
            <a:spLocks noGrp="1"/>
          </p:cNvSpPr>
          <p:nvPr>
            <p:ph type="title"/>
          </p:nvPr>
        </p:nvSpPr>
        <p:spPr/>
        <p:txBody>
          <a:bodyPr/>
          <a:lstStyle/>
          <a:p>
            <a:endParaRPr lang="en-US"/>
          </a:p>
        </p:txBody>
      </p:sp>
      <p:sp>
        <p:nvSpPr>
          <p:cNvPr id="9" name="Text Placeholder 8">
            <a:extLst>
              <a:ext uri="{FF2B5EF4-FFF2-40B4-BE49-F238E27FC236}">
                <a16:creationId xmlns:a16="http://schemas.microsoft.com/office/drawing/2014/main" id="{BE6ADD0E-A5D6-4B25-BCE2-AE6D2A9B853B}"/>
              </a:ext>
            </a:extLst>
          </p:cNvPr>
          <p:cNvSpPr>
            <a:spLocks noGrp="1"/>
          </p:cNvSpPr>
          <p:nvPr>
            <p:ph type="body" idx="1"/>
          </p:nvPr>
        </p:nvSpPr>
        <p:spPr/>
        <p:txBody>
          <a:bodyPr/>
          <a:lstStyle/>
          <a:p>
            <a:endParaRPr lang="en-US"/>
          </a:p>
        </p:txBody>
      </p:sp>
      <p:pic>
        <p:nvPicPr>
          <p:cNvPr id="11" name="Picture 10" descr="Graphical user interface, text, application, email&#10;&#10;Description automatically generated">
            <a:extLst>
              <a:ext uri="{FF2B5EF4-FFF2-40B4-BE49-F238E27FC236}">
                <a16:creationId xmlns:a16="http://schemas.microsoft.com/office/drawing/2014/main" id="{CF8171CD-3943-4005-9984-F474B1E670B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3" name="Title 2">
            <a:extLst>
              <a:ext uri="{FF2B5EF4-FFF2-40B4-BE49-F238E27FC236}">
                <a16:creationId xmlns:a16="http://schemas.microsoft.com/office/drawing/2014/main" id="{05E4F46C-58D3-4DB1-A2F0-93E372DB6D4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BFE9FEE-2955-4C9E-BA6B-75681D2B310D}"/>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20AFB2B5-E49B-4133-8152-CA5B0595B0D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3" name="Title 2">
            <a:extLst>
              <a:ext uri="{FF2B5EF4-FFF2-40B4-BE49-F238E27FC236}">
                <a16:creationId xmlns:a16="http://schemas.microsoft.com/office/drawing/2014/main" id="{6365A83A-7EE9-4D07-BF97-9C704609C077}"/>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90D7B32-FA62-48B0-9F7F-B0CAD99C1DE7}"/>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C2569304-AE36-42FB-9D5C-FE171A9D6BF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3" name="Title 2">
            <a:extLst>
              <a:ext uri="{FF2B5EF4-FFF2-40B4-BE49-F238E27FC236}">
                <a16:creationId xmlns:a16="http://schemas.microsoft.com/office/drawing/2014/main" id="{170893BC-CA1B-45D0-9E8A-C0C757FCE10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E1E42E7-9CFD-409C-BAEB-9279086D9689}"/>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145A6089-A862-4F50-B225-EA7518D2DEB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3" name="Title 2">
            <a:extLst>
              <a:ext uri="{FF2B5EF4-FFF2-40B4-BE49-F238E27FC236}">
                <a16:creationId xmlns:a16="http://schemas.microsoft.com/office/drawing/2014/main" id="{B06DDB22-E782-4685-9AE6-E7BA04FCEBB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5A1E076-2535-4B94-B81A-CED1EBAB01DD}"/>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364D6B1-803A-43A3-9CBE-E0F1E8965AD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3" name="Title 2">
            <a:extLst>
              <a:ext uri="{FF2B5EF4-FFF2-40B4-BE49-F238E27FC236}">
                <a16:creationId xmlns:a16="http://schemas.microsoft.com/office/drawing/2014/main" id="{C4179FCD-AD5B-4912-9345-B21C0747278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D543574-EFCF-458B-9FC0-64235EDE8154}"/>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C5517D5F-33B0-4881-90FB-631108AF3C6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3" name="Title 2">
            <a:extLst>
              <a:ext uri="{FF2B5EF4-FFF2-40B4-BE49-F238E27FC236}">
                <a16:creationId xmlns:a16="http://schemas.microsoft.com/office/drawing/2014/main" id="{27D71B25-2AF0-4F35-8300-77198CC0292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21ED516-C574-42BE-A687-B40C78C6DB4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D21169F2-2E50-4818-B8A9-F5325BAB488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3" name="Title 2">
            <a:extLst>
              <a:ext uri="{FF2B5EF4-FFF2-40B4-BE49-F238E27FC236}">
                <a16:creationId xmlns:a16="http://schemas.microsoft.com/office/drawing/2014/main" id="{C0DC14F5-F607-46B6-8569-A2C1EAAD30C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22CEDFD-3E6A-473D-AF7A-4874A479BFB3}"/>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B32B45BB-6678-4ECC-976C-BC20632DD6A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3" name="Title 2">
            <a:extLst>
              <a:ext uri="{FF2B5EF4-FFF2-40B4-BE49-F238E27FC236}">
                <a16:creationId xmlns:a16="http://schemas.microsoft.com/office/drawing/2014/main" id="{1E607C74-74E9-4318-8DA4-A589892D1ED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B7E4B8B-057B-4485-9781-C0B62B73F8B4}"/>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72A8876C-D82C-4A7E-BCE7-C197C9CD13D1}"/>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2" name="Google Shape;482;p63"/>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B659ED37-59A5-43FD-8810-4F4A8BD90BC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3" name="Title 2">
            <a:extLst>
              <a:ext uri="{FF2B5EF4-FFF2-40B4-BE49-F238E27FC236}">
                <a16:creationId xmlns:a16="http://schemas.microsoft.com/office/drawing/2014/main" id="{A17C90AA-0D72-4884-A0C3-27263A3721B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9428816-C5BB-44F0-B04F-B44700EFB3C5}"/>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0A5F30D7-8B03-404B-A03A-3C661E2E28BB}"/>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8" name="Google Shape;98;p22"/>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4038DE24-53EC-4833-8B6D-3874AF5F062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3" name="Title 2">
            <a:extLst>
              <a:ext uri="{FF2B5EF4-FFF2-40B4-BE49-F238E27FC236}">
                <a16:creationId xmlns:a16="http://schemas.microsoft.com/office/drawing/2014/main" id="{122E1AC3-86D8-4B08-81EA-64FB4B38A29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0B3C045-9F8F-457A-973B-247E0EB53111}"/>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D89AE262-27EC-40DE-B4D3-C64A7204BF7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3" name="Title 2">
            <a:extLst>
              <a:ext uri="{FF2B5EF4-FFF2-40B4-BE49-F238E27FC236}">
                <a16:creationId xmlns:a16="http://schemas.microsoft.com/office/drawing/2014/main" id="{DBEE9389-6E2E-49B1-8176-81CA836D73D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881D7D7-AEE6-4075-BF4C-81FB2D508716}"/>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B1146B92-30B0-420E-BFF2-FF3F552F54A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3" name="Title 2">
            <a:extLst>
              <a:ext uri="{FF2B5EF4-FFF2-40B4-BE49-F238E27FC236}">
                <a16:creationId xmlns:a16="http://schemas.microsoft.com/office/drawing/2014/main" id="{3CBD4BEE-810A-41D5-87B0-9440D1FBC884}"/>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0677584-0834-4B9B-850C-12164D77C52D}"/>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558FAC39-F564-4A39-85A0-3E52FD12277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3" name="Title 2">
            <a:extLst>
              <a:ext uri="{FF2B5EF4-FFF2-40B4-BE49-F238E27FC236}">
                <a16:creationId xmlns:a16="http://schemas.microsoft.com/office/drawing/2014/main" id="{0E8302FB-9230-4ABB-9F60-5EDA4CDAFD6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37F50D6-08F7-4082-973A-4D21572DB729}"/>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71ED36D6-6F28-4A5B-88D4-3F577928A1D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242435-1608-4FFF-A71F-0C45A166C6AD}"/>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BA42B4D0-9B6A-41CE-9888-4138C464C1E9}"/>
              </a:ext>
            </a:extLst>
          </p:cNvPr>
          <p:cNvSpPr>
            <a:spLocks noGrp="1"/>
          </p:cNvSpPr>
          <p:nvPr>
            <p:ph type="body" idx="1"/>
          </p:nvPr>
        </p:nvSpPr>
        <p:spPr/>
        <p:txBody>
          <a:bodyPr/>
          <a:lstStyle/>
          <a:p>
            <a:endParaRPr lang="en-US"/>
          </a:p>
        </p:txBody>
      </p:sp>
      <p:pic>
        <p:nvPicPr>
          <p:cNvPr id="9" name="Picture 8" descr="Text, letter, email&#10;&#10;Description automatically generated">
            <a:extLst>
              <a:ext uri="{FF2B5EF4-FFF2-40B4-BE49-F238E27FC236}">
                <a16:creationId xmlns:a16="http://schemas.microsoft.com/office/drawing/2014/main" id="{2D63193C-9F9E-4B87-9953-F899F615843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57910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3" name="Title 2">
            <a:extLst>
              <a:ext uri="{FF2B5EF4-FFF2-40B4-BE49-F238E27FC236}">
                <a16:creationId xmlns:a16="http://schemas.microsoft.com/office/drawing/2014/main" id="{4CE9D4EF-3D06-4D9B-A62E-6D409022A80F}"/>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81DCFC4-FAE8-4E1D-B08F-983DD482341A}"/>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76238CF0-4ED0-46D4-AFE1-99E6675B78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8984571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30" name="Google Shape;530;p70"/>
          <p:cNvSpPr txBox="1"/>
          <p:nvPr/>
        </p:nvSpPr>
        <p:spPr>
          <a:xfrm>
            <a:off x="8249000" y="6324250"/>
            <a:ext cx="9316500" cy="108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J Am Soc Nephrol 2010;21:223-230</a:t>
            </a:r>
            <a:endParaRPr/>
          </a:p>
        </p:txBody>
      </p:sp>
      <p:sp>
        <p:nvSpPr>
          <p:cNvPr id="3" name="Title 2">
            <a:extLst>
              <a:ext uri="{FF2B5EF4-FFF2-40B4-BE49-F238E27FC236}">
                <a16:creationId xmlns:a16="http://schemas.microsoft.com/office/drawing/2014/main" id="{1BB7213F-94B9-452A-A055-140FEE07EBE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48A1F93-7BE6-4596-A718-977B3CAC81EB}"/>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6BC4BC73-E8BE-4D40-8EB6-7023B727F32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3" name="Title 2">
            <a:extLst>
              <a:ext uri="{FF2B5EF4-FFF2-40B4-BE49-F238E27FC236}">
                <a16:creationId xmlns:a16="http://schemas.microsoft.com/office/drawing/2014/main" id="{D1C7166E-F929-4C4D-BCFC-0F0E79DA1FF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506A9F7-C4E9-4ADB-91EA-90F741E5CE16}"/>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9A0DE0BE-B251-4A89-ACBF-B413D74FB7C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3" name="Title 2">
            <a:extLst>
              <a:ext uri="{FF2B5EF4-FFF2-40B4-BE49-F238E27FC236}">
                <a16:creationId xmlns:a16="http://schemas.microsoft.com/office/drawing/2014/main" id="{8682DD9E-13A6-4DF9-BB6E-10DEF1D5037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D44F418-D6B1-4062-A135-D911F146CE71}"/>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1487941-3FB7-4761-9F13-81A7F70F3FE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50" name="Google Shape;550;p73"/>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13711F18-3CC2-4969-9BDB-E5B2710474ED}"/>
              </a:ext>
            </a:extLst>
          </p:cNvPr>
          <p:cNvPicPr>
            <a:picLocks noChangeAspect="1"/>
          </p:cNvPicPr>
          <p:nvPr/>
        </p:nvPicPr>
        <p:blipFill>
          <a:blip r:embed="rId3"/>
          <a:stretch>
            <a:fillRect/>
          </a:stretch>
        </p:blipFill>
        <p:spPr>
          <a:xfrm>
            <a:off x="0" y="10274"/>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3" name="Title 2">
            <a:extLst>
              <a:ext uri="{FF2B5EF4-FFF2-40B4-BE49-F238E27FC236}">
                <a16:creationId xmlns:a16="http://schemas.microsoft.com/office/drawing/2014/main" id="{4BD2CEBA-B2BF-4EFB-BA35-EC5A7B27E04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983E5B6-9699-42AA-97AC-6AB4655D5FCF}"/>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18DABD3C-D8FD-4E81-BCF0-469AE7661CC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3" name="Title 2">
            <a:extLst>
              <a:ext uri="{FF2B5EF4-FFF2-40B4-BE49-F238E27FC236}">
                <a16:creationId xmlns:a16="http://schemas.microsoft.com/office/drawing/2014/main" id="{85C433E8-764E-413E-804D-80BA1B6232B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507915A5-0E94-4EAC-8081-B0BAC7E43D70}"/>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C711C01B-28D3-4785-B3ED-8DDE0162C0E8}"/>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3" name="Title 2">
            <a:extLst>
              <a:ext uri="{FF2B5EF4-FFF2-40B4-BE49-F238E27FC236}">
                <a16:creationId xmlns:a16="http://schemas.microsoft.com/office/drawing/2014/main" id="{0B18713A-727B-4880-A2AF-FE809362F3A3}"/>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1FD77E4-E783-42B9-8A62-F6B97283E976}"/>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08BE2292-59DE-414D-B30F-59434E7F4F49}"/>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3" name="Title 2">
            <a:extLst>
              <a:ext uri="{FF2B5EF4-FFF2-40B4-BE49-F238E27FC236}">
                <a16:creationId xmlns:a16="http://schemas.microsoft.com/office/drawing/2014/main" id="{C52A7196-4A27-460C-81C7-7A1A5D35F4A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CF6E1D24-F33F-4380-BA24-53E3989B65D5}"/>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01BBE80D-CF01-4EDD-A6E3-5E57DE911A3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3" name="Title 2">
            <a:extLst>
              <a:ext uri="{FF2B5EF4-FFF2-40B4-BE49-F238E27FC236}">
                <a16:creationId xmlns:a16="http://schemas.microsoft.com/office/drawing/2014/main" id="{14B3FCB6-B5AC-4C3B-AEC1-0FD5D506BCB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0A73B309-6A3E-44E4-AD39-89B351B4457A}"/>
              </a:ext>
            </a:extLst>
          </p:cNvPr>
          <p:cNvSpPr>
            <a:spLocks noGrp="1"/>
          </p:cNvSpPr>
          <p:nvPr>
            <p:ph type="body" idx="1"/>
          </p:nvPr>
        </p:nvSpPr>
        <p:spPr/>
        <p:txBody>
          <a:bodyPr/>
          <a:lstStyle/>
          <a:p>
            <a:endParaRPr lang="en-US"/>
          </a:p>
        </p:txBody>
      </p:sp>
      <p:pic>
        <p:nvPicPr>
          <p:cNvPr id="7" name="Picture 6" descr="Text, letter, email&#10;&#10;Description automatically generated">
            <a:extLst>
              <a:ext uri="{FF2B5EF4-FFF2-40B4-BE49-F238E27FC236}">
                <a16:creationId xmlns:a16="http://schemas.microsoft.com/office/drawing/2014/main" id="{FCC0EAF1-AE01-4FCA-8CC1-616F578CA58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3" name="Title 2">
            <a:extLst>
              <a:ext uri="{FF2B5EF4-FFF2-40B4-BE49-F238E27FC236}">
                <a16:creationId xmlns:a16="http://schemas.microsoft.com/office/drawing/2014/main" id="{1A4C071C-379D-46C0-8FD2-C8D54C39806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D618523A-BB19-4555-9894-E49215D0B053}"/>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84E1964D-F241-4618-A3F9-1055F8306E7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3" name="Title 2">
            <a:extLst>
              <a:ext uri="{FF2B5EF4-FFF2-40B4-BE49-F238E27FC236}">
                <a16:creationId xmlns:a16="http://schemas.microsoft.com/office/drawing/2014/main" id="{216F9317-0DBB-4CF4-8789-22D38060F5D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2297D32-520C-44E9-8AFE-E1724A02005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4D21294B-45B1-4244-900A-2872D6C5A51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8" name="Google Shape;598;p80"/>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09539CA5-C685-490A-9F40-15A866CA4B2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3" name="Title 2">
            <a:extLst>
              <a:ext uri="{FF2B5EF4-FFF2-40B4-BE49-F238E27FC236}">
                <a16:creationId xmlns:a16="http://schemas.microsoft.com/office/drawing/2014/main" id="{263E566D-EDF4-43A2-9602-4AA6FAA7136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BFBDB7C-A4F1-4F2B-A5AE-D137DDC5A782}"/>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7EA2A7C2-FB13-47D2-8040-3E2ABC56CA6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3" name="Title 2">
            <a:extLst>
              <a:ext uri="{FF2B5EF4-FFF2-40B4-BE49-F238E27FC236}">
                <a16:creationId xmlns:a16="http://schemas.microsoft.com/office/drawing/2014/main" id="{D2AF7B6A-427B-4466-9510-98442F5EFDB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F0EBA84-96CF-4492-A991-E27937481C5C}"/>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98F672BA-A8A8-463D-B4C1-A873DBC6CBC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3" name="Title 2">
            <a:extLst>
              <a:ext uri="{FF2B5EF4-FFF2-40B4-BE49-F238E27FC236}">
                <a16:creationId xmlns:a16="http://schemas.microsoft.com/office/drawing/2014/main" id="{7BC03CDE-03F0-4846-B2BC-A85D40B4800A}"/>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6A5F079B-5B0E-4BDE-A6FD-DFB0D5781DA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C2D17188-4D39-4436-A319-3FCAD55205F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5385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3" name="Title 2">
            <a:extLst>
              <a:ext uri="{FF2B5EF4-FFF2-40B4-BE49-F238E27FC236}">
                <a16:creationId xmlns:a16="http://schemas.microsoft.com/office/drawing/2014/main" id="{0400CA35-34F5-4661-BE0B-DA9CBE0C6CC8}"/>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2AB1B4D-9B29-444D-B4B7-CA75FE986850}"/>
              </a:ext>
            </a:extLst>
          </p:cNvPr>
          <p:cNvSpPr>
            <a:spLocks noGrp="1"/>
          </p:cNvSpPr>
          <p:nvPr>
            <p:ph type="body" idx="1"/>
          </p:nvPr>
        </p:nvSpPr>
        <p:spPr/>
        <p:txBody>
          <a:bodyPr/>
          <a:lstStyle/>
          <a:p>
            <a:endParaRPr lang="en-US"/>
          </a:p>
        </p:txBody>
      </p:sp>
      <p:pic>
        <p:nvPicPr>
          <p:cNvPr id="7" name="Picture 6" descr="Text, email&#10;&#10;Description automatically generated">
            <a:extLst>
              <a:ext uri="{FF2B5EF4-FFF2-40B4-BE49-F238E27FC236}">
                <a16:creationId xmlns:a16="http://schemas.microsoft.com/office/drawing/2014/main" id="{A28099C3-0335-41D6-83F4-27E2979FA1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98220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3" name="Title 2">
            <a:extLst>
              <a:ext uri="{FF2B5EF4-FFF2-40B4-BE49-F238E27FC236}">
                <a16:creationId xmlns:a16="http://schemas.microsoft.com/office/drawing/2014/main" id="{9379898E-452B-4F22-B711-BC509CFD9EB1}"/>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766C14A-A946-4CDB-9AFA-B0E7F3C9AC1D}"/>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5B6B8CC-A5BA-4D8E-A77B-344D16641A4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3" name="Title 2">
            <a:extLst>
              <a:ext uri="{FF2B5EF4-FFF2-40B4-BE49-F238E27FC236}">
                <a16:creationId xmlns:a16="http://schemas.microsoft.com/office/drawing/2014/main" id="{4B97E890-2B8B-4574-9FB9-48AB93FB150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86ADC78-BBBF-49F9-8C60-EF4831797F30}"/>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BBBAFD2E-632F-4AA9-BFB0-1DF67E59210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1" name="Google Shape;631;p85"/>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3F944CB5-5333-4751-9AF6-04E9C5E6A2A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sp>
        <p:nvSpPr>
          <p:cNvPr id="3" name="Title 2">
            <a:extLst>
              <a:ext uri="{FF2B5EF4-FFF2-40B4-BE49-F238E27FC236}">
                <a16:creationId xmlns:a16="http://schemas.microsoft.com/office/drawing/2014/main" id="{A90BE09B-EF8B-47E2-9091-B3547A231DB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BD09F8FE-16A8-4995-AE78-2C1517D57657}"/>
              </a:ext>
            </a:extLst>
          </p:cNvPr>
          <p:cNvSpPr>
            <a:spLocks noGrp="1"/>
          </p:cNvSpPr>
          <p:nvPr>
            <p:ph type="body" idx="1"/>
          </p:nvPr>
        </p:nvSpPr>
        <p:spPr/>
        <p:txBody>
          <a:bodyPr/>
          <a:lstStyle/>
          <a:p>
            <a:endParaRPr lang="en-US"/>
          </a:p>
        </p:txBody>
      </p:sp>
      <p:pic>
        <p:nvPicPr>
          <p:cNvPr id="7" name="Picture 6" descr="Graphical user interface, text, application, email&#10;&#10;Description automatically generated">
            <a:extLst>
              <a:ext uri="{FF2B5EF4-FFF2-40B4-BE49-F238E27FC236}">
                <a16:creationId xmlns:a16="http://schemas.microsoft.com/office/drawing/2014/main" id="{62ADA480-0F5E-4344-B294-DE8CD40EEDF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3" name="Title 2">
            <a:extLst>
              <a:ext uri="{FF2B5EF4-FFF2-40B4-BE49-F238E27FC236}">
                <a16:creationId xmlns:a16="http://schemas.microsoft.com/office/drawing/2014/main" id="{91E9AC95-E1A4-413C-B819-17B4E40D7DC7}"/>
              </a:ext>
            </a:extLst>
          </p:cNvPr>
          <p:cNvSpPr>
            <a:spLocks noGrp="1"/>
          </p:cNvSpPr>
          <p:nvPr>
            <p:ph type="title"/>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7C808E2F-98C7-46D9-A77A-FC093265C90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3" name="Title 2">
            <a:extLst>
              <a:ext uri="{FF2B5EF4-FFF2-40B4-BE49-F238E27FC236}">
                <a16:creationId xmlns:a16="http://schemas.microsoft.com/office/drawing/2014/main" id="{9C11B9D3-299B-4B24-9B4B-4782BC3FD9F6}"/>
              </a:ext>
            </a:extLst>
          </p:cNvPr>
          <p:cNvSpPr>
            <a:spLocks noGrp="1"/>
          </p:cNvSpPr>
          <p:nvPr>
            <p:ph type="title"/>
          </p:nvPr>
        </p:nvSpPr>
        <p:spPr/>
        <p:txBody>
          <a:bodyPr/>
          <a:lstStyle/>
          <a:p>
            <a:endParaRPr lang="en-US"/>
          </a:p>
        </p:txBody>
      </p:sp>
      <p:pic>
        <p:nvPicPr>
          <p:cNvPr id="5" name="Picture 4" descr="Chart&#10;&#10;Description automatically generated">
            <a:extLst>
              <a:ext uri="{FF2B5EF4-FFF2-40B4-BE49-F238E27FC236}">
                <a16:creationId xmlns:a16="http://schemas.microsoft.com/office/drawing/2014/main" id="{E1A8D12B-50E9-4D8B-8DC3-8D1DACDF2C1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3" name="Title 2">
            <a:extLst>
              <a:ext uri="{FF2B5EF4-FFF2-40B4-BE49-F238E27FC236}">
                <a16:creationId xmlns:a16="http://schemas.microsoft.com/office/drawing/2014/main" id="{50BD83B1-8C97-4906-B639-6AE005F16E35}"/>
              </a:ext>
            </a:extLst>
          </p:cNvPr>
          <p:cNvSpPr>
            <a:spLocks noGrp="1"/>
          </p:cNvSpPr>
          <p:nvPr>
            <p:ph type="title"/>
          </p:nvPr>
        </p:nvSpPr>
        <p:spPr/>
        <p:txBody>
          <a:bodyPr/>
          <a:lstStyle/>
          <a:p>
            <a:endParaRPr lang="en-US"/>
          </a:p>
        </p:txBody>
      </p:sp>
      <p:pic>
        <p:nvPicPr>
          <p:cNvPr id="5" name="Picture 4" descr="Chart, line chart&#10;&#10;Description automatically generated">
            <a:extLst>
              <a:ext uri="{FF2B5EF4-FFF2-40B4-BE49-F238E27FC236}">
                <a16:creationId xmlns:a16="http://schemas.microsoft.com/office/drawing/2014/main" id="{EA4760F0-47C0-4CA1-BA9B-7CFB44C03F4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3" name="Title 2">
            <a:extLst>
              <a:ext uri="{FF2B5EF4-FFF2-40B4-BE49-F238E27FC236}">
                <a16:creationId xmlns:a16="http://schemas.microsoft.com/office/drawing/2014/main" id="{EF4B27C4-DBF1-453D-8EF8-57A2BC1E737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0A983B3-D851-4C3C-968A-E4F7E05E8210}"/>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00DEF9B7-62E2-47D2-B22D-3D2F6495944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6" name="Google Shape;676;p91"/>
          <p:cNvPicPr preferRelativeResize="0"/>
          <p:nvPr/>
        </p:nvPicPr>
        <p:blipFill rotWithShape="1">
          <a:blip r:embed="rId3">
            <a:alphaModFix amt="52999"/>
          </a:blip>
          <a:srcRect l="30305" r="19260"/>
          <a:stretch/>
        </p:blipFill>
        <p:spPr>
          <a:xfrm>
            <a:off x="9886200" y="0"/>
            <a:ext cx="2305800" cy="6858000"/>
          </a:xfrm>
          <a:prstGeom prst="rect">
            <a:avLst/>
          </a:prstGeom>
          <a:noFill/>
          <a:ln>
            <a:noFill/>
          </a:ln>
        </p:spPr>
      </p:pic>
      <p:sp>
        <p:nvSpPr>
          <p:cNvPr id="3" name="Title 2">
            <a:extLst>
              <a:ext uri="{FF2B5EF4-FFF2-40B4-BE49-F238E27FC236}">
                <a16:creationId xmlns:a16="http://schemas.microsoft.com/office/drawing/2014/main" id="{68357356-7F33-4246-9B98-B150943FAFD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2D1F6D78-3771-46FE-9F80-4E93476EE320}"/>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31677F80-EEF3-43C1-A96D-EE8159E438A0}"/>
              </a:ext>
            </a:extLst>
          </p:cNvPr>
          <p:cNvPicPr>
            <a:picLocks noChangeAspect="1"/>
          </p:cNvPicPr>
          <p:nvPr/>
        </p:nvPicPr>
        <p:blipFill>
          <a:blip r:embed="rId4"/>
          <a:stretch>
            <a:fillRect/>
          </a:stretch>
        </p:blipFill>
        <p:spPr>
          <a:xfrm>
            <a:off x="0" y="0"/>
            <a:ext cx="12192000" cy="68580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3" name="Title 2">
            <a:extLst>
              <a:ext uri="{FF2B5EF4-FFF2-40B4-BE49-F238E27FC236}">
                <a16:creationId xmlns:a16="http://schemas.microsoft.com/office/drawing/2014/main" id="{5F6A0431-51DA-4970-A212-B861E4A0A14B}"/>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4EA0CB83-52E6-454C-839B-29DF91EBD460}"/>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79065026-CC5C-4BDF-989B-B2452A683F84}"/>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3" name="Title 2">
            <a:extLst>
              <a:ext uri="{FF2B5EF4-FFF2-40B4-BE49-F238E27FC236}">
                <a16:creationId xmlns:a16="http://schemas.microsoft.com/office/drawing/2014/main" id="{676AF1CD-D601-4B00-B473-80AA689A335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303D6E22-117A-44AE-9953-8B86E051DBB1}"/>
              </a:ext>
            </a:extLst>
          </p:cNvPr>
          <p:cNvSpPr>
            <a:spLocks noGrp="1"/>
          </p:cNvSpPr>
          <p:nvPr>
            <p:ph type="body" idx="1"/>
          </p:nvPr>
        </p:nvSpPr>
        <p:spPr/>
        <p:txBody>
          <a:bodyPr/>
          <a:lstStyle/>
          <a:p>
            <a:endParaRPr lang="en-US"/>
          </a:p>
        </p:txBody>
      </p:sp>
      <p:pic>
        <p:nvPicPr>
          <p:cNvPr id="7" name="Picture 6" descr="Graphical user interface, text, application, letter, email&#10;&#10;Description automatically generated">
            <a:extLst>
              <a:ext uri="{FF2B5EF4-FFF2-40B4-BE49-F238E27FC236}">
                <a16:creationId xmlns:a16="http://schemas.microsoft.com/office/drawing/2014/main" id="{F6239337-5A1F-4C78-9501-C9CB158036F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3" name="Title 2">
            <a:extLst>
              <a:ext uri="{FF2B5EF4-FFF2-40B4-BE49-F238E27FC236}">
                <a16:creationId xmlns:a16="http://schemas.microsoft.com/office/drawing/2014/main" id="{6722FC5D-8CEB-448E-A9B6-598380C8EF42}"/>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FEBAD33-CD3F-4A4A-9941-4BEF0072844B}"/>
              </a:ext>
            </a:extLst>
          </p:cNvPr>
          <p:cNvSpPr>
            <a:spLocks noGrp="1"/>
          </p:cNvSpPr>
          <p:nvPr>
            <p:ph type="body" idx="1"/>
          </p:nvPr>
        </p:nvSpPr>
        <p:spPr/>
        <p:txBody>
          <a:bodyPr/>
          <a:lstStyle/>
          <a:p>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6D687CC7-7092-419F-8FF5-C49F25E55F6E}"/>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8" name="Google Shape;698;p94"/>
          <p:cNvSpPr/>
          <p:nvPr/>
        </p:nvSpPr>
        <p:spPr>
          <a:xfrm>
            <a:off x="1" y="5527620"/>
            <a:ext cx="12191998" cy="133038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C2BA8660-C4A7-443F-9966-6DCFBB7AB8C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3" name="Title 2">
            <a:extLst>
              <a:ext uri="{FF2B5EF4-FFF2-40B4-BE49-F238E27FC236}">
                <a16:creationId xmlns:a16="http://schemas.microsoft.com/office/drawing/2014/main" id="{98038BD5-8D1A-4F71-B65A-7513CFAED55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9187E89B-5146-4270-8431-AEA47DAE98B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61C036BB-042F-4D34-9966-CD92AB801AA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3" name="Title 2">
            <a:extLst>
              <a:ext uri="{FF2B5EF4-FFF2-40B4-BE49-F238E27FC236}">
                <a16:creationId xmlns:a16="http://schemas.microsoft.com/office/drawing/2014/main" id="{E972E994-25DB-4548-9FDD-3FF2C70EEE7E}"/>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738CDBD3-95AF-4F03-969B-15E37D6F2BDA}"/>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1A75491D-6852-4D67-94CE-DD714E85295D}"/>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3" name="Title 2">
            <a:extLst>
              <a:ext uri="{FF2B5EF4-FFF2-40B4-BE49-F238E27FC236}">
                <a16:creationId xmlns:a16="http://schemas.microsoft.com/office/drawing/2014/main" id="{34435E79-0A82-45CF-B010-7D9D7295FE59}"/>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1AD44862-D8CF-4C05-A5C9-620ECD0D1E88}"/>
              </a:ext>
            </a:extLst>
          </p:cNvPr>
          <p:cNvSpPr>
            <a:spLocks noGrp="1"/>
          </p:cNvSpPr>
          <p:nvPr>
            <p:ph type="body" idx="1"/>
          </p:nvPr>
        </p:nvSpPr>
        <p:spPr/>
        <p:txBody>
          <a:bodyPr/>
          <a:lstStyle/>
          <a:p>
            <a:endParaRPr lang="en-US"/>
          </a:p>
        </p:txBody>
      </p:sp>
      <p:pic>
        <p:nvPicPr>
          <p:cNvPr id="7" name="Picture 6" descr="Text&#10;&#10;Description automatically generated">
            <a:extLst>
              <a:ext uri="{FF2B5EF4-FFF2-40B4-BE49-F238E27FC236}">
                <a16:creationId xmlns:a16="http://schemas.microsoft.com/office/drawing/2014/main" id="{99362D94-CB10-4291-8E64-128A7FC4400F}"/>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3" name="Title 2">
            <a:extLst>
              <a:ext uri="{FF2B5EF4-FFF2-40B4-BE49-F238E27FC236}">
                <a16:creationId xmlns:a16="http://schemas.microsoft.com/office/drawing/2014/main" id="{86F0CE45-130C-48FC-A60B-209F747F5DD6}"/>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F3D3ECFF-F2F0-4514-8A7C-094A4EF8A152}"/>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771724A8-92B2-44BE-AE5B-C3281D8AEC0A}"/>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3" name="Title 2">
            <a:extLst>
              <a:ext uri="{FF2B5EF4-FFF2-40B4-BE49-F238E27FC236}">
                <a16:creationId xmlns:a16="http://schemas.microsoft.com/office/drawing/2014/main" id="{DDAC3D63-50FD-4052-BF61-D2094D33C070}"/>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01F0FB2-C1AF-49C1-A0EA-E338FB9931AF}"/>
              </a:ext>
            </a:extLst>
          </p:cNvPr>
          <p:cNvSpPr>
            <a:spLocks noGrp="1"/>
          </p:cNvSpPr>
          <p:nvPr>
            <p:ph type="body" idx="1"/>
          </p:nvPr>
        </p:nvSpPr>
        <p:spPr/>
        <p:txBody>
          <a:bodyPr/>
          <a:lstStyle/>
          <a:p>
            <a:endParaRPr lang="en-US"/>
          </a:p>
        </p:txBody>
      </p:sp>
      <p:pic>
        <p:nvPicPr>
          <p:cNvPr id="7" name="Picture 6" descr="Graphical user interface, text, letter&#10;&#10;Description automatically generated">
            <a:extLst>
              <a:ext uri="{FF2B5EF4-FFF2-40B4-BE49-F238E27FC236}">
                <a16:creationId xmlns:a16="http://schemas.microsoft.com/office/drawing/2014/main" id="{877323A7-BABB-4801-ADB3-83568D0E49B7}"/>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2E0AF5-91AF-41BF-B6E8-D3BEA1C09C89}"/>
              </a:ext>
            </a:extLst>
          </p:cNvPr>
          <p:cNvSpPr>
            <a:spLocks noGrp="1"/>
          </p:cNvSpPr>
          <p:nvPr>
            <p:ph type="title"/>
          </p:nvPr>
        </p:nvSpPr>
        <p:spPr/>
        <p:txBody>
          <a:bodyPr/>
          <a:lstStyle/>
          <a:p>
            <a:endParaRPr lang="en-US"/>
          </a:p>
        </p:txBody>
      </p:sp>
      <p:sp>
        <p:nvSpPr>
          <p:cNvPr id="7" name="Text Placeholder 6">
            <a:extLst>
              <a:ext uri="{FF2B5EF4-FFF2-40B4-BE49-F238E27FC236}">
                <a16:creationId xmlns:a16="http://schemas.microsoft.com/office/drawing/2014/main" id="{FE7E0B64-09AC-419D-9AE1-8CADB53B105F}"/>
              </a:ext>
            </a:extLst>
          </p:cNvPr>
          <p:cNvSpPr>
            <a:spLocks noGrp="1"/>
          </p:cNvSpPr>
          <p:nvPr>
            <p:ph type="body" idx="1"/>
          </p:nvPr>
        </p:nvSpPr>
        <p:spPr/>
        <p:txBody>
          <a:bodyPr/>
          <a:lstStyle/>
          <a:p>
            <a:endParaRPr lang="en-US"/>
          </a:p>
        </p:txBody>
      </p:sp>
      <p:pic>
        <p:nvPicPr>
          <p:cNvPr id="9" name="Picture 8" descr="Text&#10;&#10;Description automatically generated">
            <a:extLst>
              <a:ext uri="{FF2B5EF4-FFF2-40B4-BE49-F238E27FC236}">
                <a16:creationId xmlns:a16="http://schemas.microsoft.com/office/drawing/2014/main" id="{87099655-B5A3-4324-BA5B-A26DC33E669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22270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4" name="Title 3">
            <a:extLst>
              <a:ext uri="{FF2B5EF4-FFF2-40B4-BE49-F238E27FC236}">
                <a16:creationId xmlns:a16="http://schemas.microsoft.com/office/drawing/2014/main" id="{E3B3A74F-2B65-41AE-B242-B0D79C5DE6EB}"/>
              </a:ext>
            </a:extLst>
          </p:cNvPr>
          <p:cNvSpPr>
            <a:spLocks noGrp="1"/>
          </p:cNvSpPr>
          <p:nvPr>
            <p:ph type="title"/>
          </p:nvPr>
        </p:nvSpPr>
        <p:spPr/>
        <p:txBody>
          <a:bodyPr/>
          <a:lstStyle/>
          <a:p>
            <a:endParaRPr lang="en-US"/>
          </a:p>
        </p:txBody>
      </p:sp>
      <p:sp>
        <p:nvSpPr>
          <p:cNvPr id="6" name="Text Placeholder 5">
            <a:extLst>
              <a:ext uri="{FF2B5EF4-FFF2-40B4-BE49-F238E27FC236}">
                <a16:creationId xmlns:a16="http://schemas.microsoft.com/office/drawing/2014/main" id="{813BC0E6-1EBF-4AAC-80A5-0A69668E72B7}"/>
              </a:ext>
            </a:extLst>
          </p:cNvPr>
          <p:cNvSpPr>
            <a:spLocks noGrp="1"/>
          </p:cNvSpPr>
          <p:nvPr>
            <p:ph type="body" idx="1"/>
          </p:nvPr>
        </p:nvSpPr>
        <p:spPr/>
        <p:txBody>
          <a:bodyPr/>
          <a:lstStyle/>
          <a:p>
            <a:endParaRPr lang="en-US"/>
          </a:p>
        </p:txBody>
      </p:sp>
      <p:pic>
        <p:nvPicPr>
          <p:cNvPr id="8" name="Picture 7" descr="Text&#10;&#10;Description automatically generated">
            <a:extLst>
              <a:ext uri="{FF2B5EF4-FFF2-40B4-BE49-F238E27FC236}">
                <a16:creationId xmlns:a16="http://schemas.microsoft.com/office/drawing/2014/main" id="{BBA72232-CD35-4E56-9883-78703862CFD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pic>
        <p:nvPicPr>
          <p:cNvPr id="3" name="Picture 2">
            <a:extLst>
              <a:ext uri="{FF2B5EF4-FFF2-40B4-BE49-F238E27FC236}">
                <a16:creationId xmlns:a16="http://schemas.microsoft.com/office/drawing/2014/main" id="{F7AD5A34-E772-476D-9124-126404AADD2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3" name="Title 2">
            <a:extLst>
              <a:ext uri="{FF2B5EF4-FFF2-40B4-BE49-F238E27FC236}">
                <a16:creationId xmlns:a16="http://schemas.microsoft.com/office/drawing/2014/main" id="{50037443-9D8E-4D5E-A29D-D8D0A309EA65}"/>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AAD14238-7628-484C-BDCE-2AD602F95F28}"/>
              </a:ext>
            </a:extLst>
          </p:cNvPr>
          <p:cNvSpPr>
            <a:spLocks noGrp="1"/>
          </p:cNvSpPr>
          <p:nvPr>
            <p:ph type="body" idx="1"/>
          </p:nvPr>
        </p:nvSpPr>
        <p:spPr/>
        <p:txBody>
          <a:bodyPr/>
          <a:lstStyle/>
          <a:p>
            <a:endParaRPr lang="en-US"/>
          </a:p>
        </p:txBody>
      </p:sp>
      <p:pic>
        <p:nvPicPr>
          <p:cNvPr id="7" name="Picture 6" descr="Text, letter&#10;&#10;Description automatically generated">
            <a:extLst>
              <a:ext uri="{FF2B5EF4-FFF2-40B4-BE49-F238E27FC236}">
                <a16:creationId xmlns:a16="http://schemas.microsoft.com/office/drawing/2014/main" id="{E7759398-EC1F-4252-B811-AFDF4DB37E4C}"/>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1_Opening">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KF Plain">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NKF Colors">
      <a:dk1>
        <a:srgbClr val="262626"/>
      </a:dk1>
      <a:lt1>
        <a:srgbClr val="FFFFFF"/>
      </a:lt1>
      <a:dk2>
        <a:srgbClr val="595959"/>
      </a:dk2>
      <a:lt2>
        <a:srgbClr val="D8D8D8"/>
      </a:lt2>
      <a:accent1>
        <a:srgbClr val="F15E22"/>
      </a:accent1>
      <a:accent2>
        <a:srgbClr val="FEA636"/>
      </a:accent2>
      <a:accent3>
        <a:srgbClr val="9D57A3"/>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pening">
  <a:themeElements>
    <a:clrScheme name="NKF Colors">
      <a:dk1>
        <a:srgbClr val="262626"/>
      </a:dk1>
      <a:lt1>
        <a:srgbClr val="FFFFFF"/>
      </a:lt1>
      <a:dk2>
        <a:srgbClr val="595959"/>
      </a:dk2>
      <a:lt2>
        <a:srgbClr val="D8D8D8"/>
      </a:lt2>
      <a:accent1>
        <a:srgbClr val="F15E22"/>
      </a:accent1>
      <a:accent2>
        <a:srgbClr val="FEA636"/>
      </a:accent2>
      <a:accent3>
        <a:srgbClr val="7030A0"/>
      </a:accent3>
      <a:accent4>
        <a:srgbClr val="CBDB2B"/>
      </a:accent4>
      <a:accent5>
        <a:srgbClr val="009483"/>
      </a:accent5>
      <a:accent6>
        <a:srgbClr val="F15E22"/>
      </a:accent6>
      <a:hlink>
        <a:srgbClr val="F16025"/>
      </a:hlink>
      <a:folHlink>
        <a:srgbClr val="0070C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1161</TotalTime>
  <Words>10406</Words>
  <Application>Microsoft Office PowerPoint</Application>
  <PresentationFormat>Widescreen</PresentationFormat>
  <Paragraphs>377</Paragraphs>
  <Slides>89</Slides>
  <Notes>88</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89</vt:i4>
      </vt:variant>
    </vt:vector>
  </HeadingPairs>
  <TitlesOfParts>
    <vt:vector size="105" baseType="lpstr">
      <vt:lpstr>AdvJoannaMT</vt:lpstr>
      <vt:lpstr>AdvP4C4E74</vt:lpstr>
      <vt:lpstr>Calibri</vt:lpstr>
      <vt:lpstr>Source Sans Pro</vt:lpstr>
      <vt:lpstr>Merriweather</vt:lpstr>
      <vt:lpstr>Quattrocento Sans</vt:lpstr>
      <vt:lpstr>inherit</vt:lpstr>
      <vt:lpstr>Arial Narrow</vt:lpstr>
      <vt:lpstr>Arial</vt:lpstr>
      <vt:lpstr>AdvJoannaMT-it</vt:lpstr>
      <vt:lpstr>AdvOT5ada87cc+22</vt:lpstr>
      <vt:lpstr>1_Opening</vt:lpstr>
      <vt:lpstr>NKF Plain</vt:lpstr>
      <vt:lpstr>NKF Plain</vt:lpstr>
      <vt:lpstr>Custom Design</vt:lpstr>
      <vt:lpstr>1_Opening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Deborah Brommage</dc:creator>
  <cp:lastModifiedBy>Antonia Acosta</cp:lastModifiedBy>
  <cp:revision>124</cp:revision>
  <dcterms:modified xsi:type="dcterms:W3CDTF">2021-04-05T18:44:47Z</dcterms:modified>
</cp:coreProperties>
</file>